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5"/>
    <p:sldId id="257" r:id="rId36"/>
    <p:sldId id="258" r:id="rId37"/>
    <p:sldId id="259" r:id="rId38"/>
    <p:sldId id="260" r:id="rId39"/>
    <p:sldId id="261" r:id="rId40"/>
    <p:sldId id="262" r:id="rId41"/>
    <p:sldId id="263" r:id="rId42"/>
    <p:sldId id="264" r:id="rId43"/>
    <p:sldId id="265" r:id="rId44"/>
    <p:sldId id="266" r:id="rId45"/>
    <p:sldId id="267" r:id="rId46"/>
    <p:sldId id="268" r:id="rId47"/>
    <p:sldId id="269" r:id="rId48"/>
    <p:sldId id="270" r:id="rId4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ague Spartan" charset="1" panose="000008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Montserrat" charset="1" panose="00000500000000000000"/>
      <p:regular r:id="rId17"/>
    </p:embeddedFont>
    <p:embeddedFont>
      <p:font typeface="Montserrat Bold" charset="1" panose="00000800000000000000"/>
      <p:regular r:id="rId18"/>
    </p:embeddedFont>
    <p:embeddedFont>
      <p:font typeface="Montserrat Italics" charset="1" panose="00000500000000000000"/>
      <p:regular r:id="rId19"/>
    </p:embeddedFont>
    <p:embeddedFont>
      <p:font typeface="Montserrat Bold Italics" charset="1" panose="00000800000000000000"/>
      <p:regular r:id="rId20"/>
    </p:embeddedFont>
    <p:embeddedFont>
      <p:font typeface="Montserrat Thin" charset="1" panose="00000300000000000000"/>
      <p:regular r:id="rId21"/>
    </p:embeddedFont>
    <p:embeddedFont>
      <p:font typeface="Montserrat Thin Italics" charset="1" panose="00000300000000000000"/>
      <p:regular r:id="rId22"/>
    </p:embeddedFont>
    <p:embeddedFont>
      <p:font typeface="Montserrat Extra-Light" charset="1" panose="00000300000000000000"/>
      <p:regular r:id="rId23"/>
    </p:embeddedFont>
    <p:embeddedFont>
      <p:font typeface="Montserrat Extra-Light Italics" charset="1" panose="00000300000000000000"/>
      <p:regular r:id="rId24"/>
    </p:embeddedFont>
    <p:embeddedFont>
      <p:font typeface="Montserrat Light" charset="1" panose="00000400000000000000"/>
      <p:regular r:id="rId25"/>
    </p:embeddedFont>
    <p:embeddedFont>
      <p:font typeface="Montserrat Light Italics" charset="1" panose="00000400000000000000"/>
      <p:regular r:id="rId26"/>
    </p:embeddedFont>
    <p:embeddedFont>
      <p:font typeface="Montserrat Medium" charset="1" panose="00000600000000000000"/>
      <p:regular r:id="rId27"/>
    </p:embeddedFont>
    <p:embeddedFont>
      <p:font typeface="Montserrat Medium Italics" charset="1" panose="00000600000000000000"/>
      <p:regular r:id="rId28"/>
    </p:embeddedFont>
    <p:embeddedFont>
      <p:font typeface="Montserrat Semi-Bold" charset="1" panose="00000700000000000000"/>
      <p:regular r:id="rId29"/>
    </p:embeddedFont>
    <p:embeddedFont>
      <p:font typeface="Montserrat Semi-Bold Italics" charset="1" panose="00000700000000000000"/>
      <p:regular r:id="rId30"/>
    </p:embeddedFont>
    <p:embeddedFont>
      <p:font typeface="Montserrat Ultra-Bold" charset="1" panose="00000900000000000000"/>
      <p:regular r:id="rId31"/>
    </p:embeddedFont>
    <p:embeddedFont>
      <p:font typeface="Montserrat Ultra-Bold Italics" charset="1" panose="00000900000000000000"/>
      <p:regular r:id="rId32"/>
    </p:embeddedFont>
    <p:embeddedFont>
      <p:font typeface="Montserrat Heavy" charset="1" panose="00000A00000000000000"/>
      <p:regular r:id="rId33"/>
    </p:embeddedFont>
    <p:embeddedFont>
      <p:font typeface="Montserrat Heavy Italics" charset="1" panose="00000A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43" Target="slides/slide9.xml" Type="http://schemas.openxmlformats.org/officeDocument/2006/relationships/slide"/><Relationship Id="rId44" Target="slides/slide10.xml" Type="http://schemas.openxmlformats.org/officeDocument/2006/relationships/slide"/><Relationship Id="rId45" Target="slides/slide11.xml" Type="http://schemas.openxmlformats.org/officeDocument/2006/relationships/slide"/><Relationship Id="rId46" Target="slides/slide12.xml" Type="http://schemas.openxmlformats.org/officeDocument/2006/relationships/slide"/><Relationship Id="rId47" Target="slides/slide13.xml" Type="http://schemas.openxmlformats.org/officeDocument/2006/relationships/slide"/><Relationship Id="rId48" Target="slides/slide14.xml" Type="http://schemas.openxmlformats.org/officeDocument/2006/relationships/slide"/><Relationship Id="rId49" Target="slides/slide1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jpeg>
</file>

<file path=ppt/media/image13.jpeg>
</file>

<file path=ppt/media/image14.jpeg>
</file>

<file path=ppt/media/image15.jpeg>
</file>

<file path=ppt/media/image16.jpe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jpe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6.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6.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jpeg" Type="http://schemas.openxmlformats.org/officeDocument/2006/relationships/image"/><Relationship Id="rId11" Target="../media/image15.jpe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3.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2" Target="../media/image1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9235838" y="1365310"/>
            <a:ext cx="9052162" cy="8972956"/>
          </a:xfrm>
          <a:custGeom>
            <a:avLst/>
            <a:gdLst/>
            <a:ahLst/>
            <a:cxnLst/>
            <a:rect r="r" b="b" t="t" l="l"/>
            <a:pathLst>
              <a:path h="8972956" w="9052162">
                <a:moveTo>
                  <a:pt x="0" y="0"/>
                </a:moveTo>
                <a:lnTo>
                  <a:pt x="9052162" y="0"/>
                </a:lnTo>
                <a:lnTo>
                  <a:pt x="9052162" y="8972956"/>
                </a:lnTo>
                <a:lnTo>
                  <a:pt x="0" y="8972956"/>
                </a:lnTo>
                <a:lnTo>
                  <a:pt x="0" y="0"/>
                </a:lnTo>
                <a:close/>
              </a:path>
            </a:pathLst>
          </a:custGeom>
          <a:blipFill>
            <a:blip r:embed="rId2"/>
            <a:stretch>
              <a:fillRect l="0" t="0" r="0" b="0"/>
            </a:stretch>
          </a:blipFill>
        </p:spPr>
      </p:sp>
      <p:sp>
        <p:nvSpPr>
          <p:cNvPr name="Freeform 3" id="3"/>
          <p:cNvSpPr/>
          <p:nvPr/>
        </p:nvSpPr>
        <p:spPr>
          <a:xfrm flipH="false" flipV="false" rot="0">
            <a:off x="9263641" y="6113247"/>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306715" y="2900570"/>
            <a:ext cx="6924086" cy="8877034"/>
          </a:xfrm>
          <a:custGeom>
            <a:avLst/>
            <a:gdLst/>
            <a:ahLst/>
            <a:cxnLst/>
            <a:rect r="r" b="b" t="t" l="l"/>
            <a:pathLst>
              <a:path h="8877034" w="6924086">
                <a:moveTo>
                  <a:pt x="0" y="0"/>
                </a:moveTo>
                <a:lnTo>
                  <a:pt x="6924086" y="0"/>
                </a:lnTo>
                <a:lnTo>
                  <a:pt x="6924086" y="8877033"/>
                </a:lnTo>
                <a:lnTo>
                  <a:pt x="0" y="88770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2">
              <a:alphaModFix amt="40000"/>
            </a:blip>
            <a:stretch>
              <a:fillRect l="0" t="0" r="0" b="0"/>
            </a:stretch>
          </a:blipFill>
        </p:spPr>
      </p:sp>
      <p:sp>
        <p:nvSpPr>
          <p:cNvPr name="Freeform 7" id="7"/>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9">
              <a:alphaModFix amt="40000"/>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true" flipV="true" rot="0">
            <a:off x="14181338" y="1826448"/>
            <a:ext cx="3156500" cy="2519303"/>
          </a:xfrm>
          <a:custGeom>
            <a:avLst/>
            <a:gdLst/>
            <a:ahLst/>
            <a:cxnLst/>
            <a:rect r="r" b="b" t="t" l="l"/>
            <a:pathLst>
              <a:path h="2519303" w="3156500">
                <a:moveTo>
                  <a:pt x="3156500" y="2519304"/>
                </a:moveTo>
                <a:lnTo>
                  <a:pt x="0" y="2519304"/>
                </a:lnTo>
                <a:lnTo>
                  <a:pt x="0" y="0"/>
                </a:lnTo>
                <a:lnTo>
                  <a:pt x="3156500" y="0"/>
                </a:lnTo>
                <a:lnTo>
                  <a:pt x="3156500" y="2519304"/>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1" id="11"/>
          <p:cNvSpPr/>
          <p:nvPr/>
        </p:nvSpPr>
        <p:spPr>
          <a:xfrm flipH="false" flipV="false" rot="0">
            <a:off x="238865" y="221740"/>
            <a:ext cx="3209417" cy="1604709"/>
          </a:xfrm>
          <a:custGeom>
            <a:avLst/>
            <a:gdLst/>
            <a:ahLst/>
            <a:cxnLst/>
            <a:rect r="r" b="b" t="t" l="l"/>
            <a:pathLst>
              <a:path h="1604709" w="3209417">
                <a:moveTo>
                  <a:pt x="0" y="0"/>
                </a:moveTo>
                <a:lnTo>
                  <a:pt x="3209417" y="0"/>
                </a:lnTo>
                <a:lnTo>
                  <a:pt x="3209417" y="1604708"/>
                </a:lnTo>
                <a:lnTo>
                  <a:pt x="0" y="1604708"/>
                </a:lnTo>
                <a:lnTo>
                  <a:pt x="0" y="0"/>
                </a:lnTo>
                <a:close/>
              </a:path>
            </a:pathLst>
          </a:custGeom>
          <a:blipFill>
            <a:blip r:embed="rId13"/>
            <a:stretch>
              <a:fillRect l="0" t="0" r="0" b="0"/>
            </a:stretch>
          </a:blipFill>
        </p:spPr>
      </p:sp>
      <p:sp>
        <p:nvSpPr>
          <p:cNvPr name="TextBox 12" id="12"/>
          <p:cNvSpPr txBox="true"/>
          <p:nvPr/>
        </p:nvSpPr>
        <p:spPr>
          <a:xfrm rot="0">
            <a:off x="3149404" y="3146176"/>
            <a:ext cx="11989193" cy="4270873"/>
          </a:xfrm>
          <a:prstGeom prst="rect">
            <a:avLst/>
          </a:prstGeom>
        </p:spPr>
        <p:txBody>
          <a:bodyPr anchor="t" rtlCol="false" tIns="0" lIns="0" bIns="0" rIns="0">
            <a:spAutoFit/>
          </a:bodyPr>
          <a:lstStyle/>
          <a:p>
            <a:pPr algn="l">
              <a:lnSpc>
                <a:spcPts val="10972"/>
              </a:lnSpc>
            </a:pPr>
            <a:r>
              <a:rPr lang="en-US" sz="11549" spc="-577">
                <a:solidFill>
                  <a:srgbClr val="FFFFFF"/>
                </a:solidFill>
                <a:latin typeface="League Spartan"/>
              </a:rPr>
              <a:t>Ambassadorship Program Application</a:t>
            </a:r>
          </a:p>
        </p:txBody>
      </p:sp>
      <p:sp>
        <p:nvSpPr>
          <p:cNvPr name="TextBox 13" id="13"/>
          <p:cNvSpPr txBox="true"/>
          <p:nvPr/>
        </p:nvSpPr>
        <p:spPr>
          <a:xfrm rot="0">
            <a:off x="4552967" y="8255019"/>
            <a:ext cx="505524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By Shurahbeel Peerzada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96759" y="1963810"/>
            <a:ext cx="4850918" cy="4808473"/>
          </a:xfrm>
          <a:custGeom>
            <a:avLst/>
            <a:gdLst/>
            <a:ahLst/>
            <a:cxnLst/>
            <a:rect r="r" b="b" t="t" l="l"/>
            <a:pathLst>
              <a:path h="4808473" w="4850918">
                <a:moveTo>
                  <a:pt x="0" y="0"/>
                </a:moveTo>
                <a:lnTo>
                  <a:pt x="4850918" y="0"/>
                </a:lnTo>
                <a:lnTo>
                  <a:pt x="4850918" y="4808472"/>
                </a:lnTo>
                <a:lnTo>
                  <a:pt x="0" y="4808472"/>
                </a:lnTo>
                <a:lnTo>
                  <a:pt x="0" y="0"/>
                </a:lnTo>
                <a:close/>
              </a:path>
            </a:pathLst>
          </a:custGeom>
          <a:blipFill>
            <a:blip r:embed="rId4"/>
            <a:stretch>
              <a:fillRect l="0" t="0" r="0" b="0"/>
            </a:stretch>
          </a:blipFill>
        </p:spPr>
      </p:sp>
      <p:sp>
        <p:nvSpPr>
          <p:cNvPr name="Freeform 4" id="4"/>
          <p:cNvSpPr/>
          <p:nvPr/>
        </p:nvSpPr>
        <p:spPr>
          <a:xfrm flipH="false" flipV="true" rot="0">
            <a:off x="-1378095" y="5330532"/>
            <a:ext cx="5185989" cy="6648704"/>
          </a:xfrm>
          <a:custGeom>
            <a:avLst/>
            <a:gdLst/>
            <a:ahLst/>
            <a:cxnLst/>
            <a:rect r="r" b="b" t="t" l="l"/>
            <a:pathLst>
              <a:path h="6648704" w="5185989">
                <a:moveTo>
                  <a:pt x="0" y="6648705"/>
                </a:moveTo>
                <a:lnTo>
                  <a:pt x="5185990" y="6648705"/>
                </a:lnTo>
                <a:lnTo>
                  <a:pt x="5185990" y="0"/>
                </a:lnTo>
                <a:lnTo>
                  <a:pt x="0" y="0"/>
                </a:lnTo>
                <a:lnTo>
                  <a:pt x="0" y="6648705"/>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3807895" y="3953979"/>
            <a:ext cx="13451405" cy="4700905"/>
          </a:xfrm>
          <a:prstGeom prst="rect">
            <a:avLst/>
          </a:prstGeom>
        </p:spPr>
        <p:txBody>
          <a:bodyPr anchor="t" rtlCol="false" tIns="0" lIns="0" bIns="0" rIns="0">
            <a:spAutoFit/>
          </a:bodyPr>
          <a:lstStyle/>
          <a:p>
            <a:pPr algn="just">
              <a:lnSpc>
                <a:spcPts val="3379"/>
              </a:lnSpc>
            </a:pPr>
            <a:r>
              <a:rPr lang="en-US" sz="2599" spc="129">
                <a:solidFill>
                  <a:srgbClr val="2C1749"/>
                </a:solidFill>
                <a:latin typeface="Montserrat"/>
              </a:rPr>
              <a:t>Our university is the first completely residential university of Pakistan so engaging the students and faculty isnt a big of a challenge. With prior door to door campaigning experience and pitching students during classes will allow me to gather interests of many.</a:t>
            </a:r>
          </a:p>
          <a:p>
            <a:pPr algn="just">
              <a:lnSpc>
                <a:spcPts val="3379"/>
              </a:lnSpc>
            </a:pPr>
          </a:p>
          <a:p>
            <a:pPr algn="just">
              <a:lnSpc>
                <a:spcPts val="3379"/>
              </a:lnSpc>
              <a:spcBef>
                <a:spcPct val="0"/>
              </a:spcBef>
            </a:pPr>
            <a:r>
              <a:rPr lang="en-US" sz="2599" spc="129">
                <a:solidFill>
                  <a:srgbClr val="2C1749"/>
                </a:solidFill>
                <a:latin typeface="Montserrat"/>
              </a:rPr>
              <a:t>I also have good relations with some of the renowned professors of the university and they most of the times themselves are present at such events hosted by corporates or companies. If I have to invite professors to an event I approach them with a formal invitation and request for their presence which I have been doing for the past year since we also need judges for club events.</a:t>
            </a:r>
          </a:p>
        </p:txBody>
      </p:sp>
      <p:sp>
        <p:nvSpPr>
          <p:cNvPr name="Freeform 7" id="7"/>
          <p:cNvSpPr/>
          <p:nvPr/>
        </p:nvSpPr>
        <p:spPr>
          <a:xfrm flipH="false" flipV="false" rot="0">
            <a:off x="11880646" y="558636"/>
            <a:ext cx="5378654" cy="2810347"/>
          </a:xfrm>
          <a:custGeom>
            <a:avLst/>
            <a:gdLst/>
            <a:ahLst/>
            <a:cxnLst/>
            <a:rect r="r" b="b" t="t" l="l"/>
            <a:pathLst>
              <a:path h="2810347" w="5378654">
                <a:moveTo>
                  <a:pt x="0" y="0"/>
                </a:moveTo>
                <a:lnTo>
                  <a:pt x="5378654" y="0"/>
                </a:lnTo>
                <a:lnTo>
                  <a:pt x="5378654" y="2810347"/>
                </a:lnTo>
                <a:lnTo>
                  <a:pt x="0" y="2810347"/>
                </a:lnTo>
                <a:lnTo>
                  <a:pt x="0" y="0"/>
                </a:lnTo>
                <a:close/>
              </a:path>
            </a:pathLst>
          </a:custGeom>
          <a:blipFill>
            <a:blip r:embed="rId9"/>
            <a:stretch>
              <a:fillRect l="0" t="0" r="0" b="0"/>
            </a:stretch>
          </a:blipFill>
        </p:spPr>
      </p:sp>
      <p:sp>
        <p:nvSpPr>
          <p:cNvPr name="TextBox 8" id="8"/>
          <p:cNvSpPr txBox="true"/>
          <p:nvPr/>
        </p:nvSpPr>
        <p:spPr>
          <a:xfrm rot="0">
            <a:off x="3807895" y="910532"/>
            <a:ext cx="5810084" cy="2249430"/>
          </a:xfrm>
          <a:prstGeom prst="rect">
            <a:avLst/>
          </a:prstGeom>
        </p:spPr>
        <p:txBody>
          <a:bodyPr anchor="t" rtlCol="false" tIns="0" lIns="0" bIns="0" rIns="0">
            <a:spAutoFit/>
          </a:bodyPr>
          <a:lstStyle/>
          <a:p>
            <a:pPr>
              <a:lnSpc>
                <a:spcPts val="5799"/>
              </a:lnSpc>
            </a:pPr>
            <a:r>
              <a:rPr lang="en-US" sz="6104" spc="-305">
                <a:solidFill>
                  <a:srgbClr val="2C1749"/>
                </a:solidFill>
                <a:latin typeface="League Spartan"/>
              </a:rPr>
              <a:t>Engaging Students and Faculty</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3873920" y="5625695"/>
            <a:ext cx="6314098" cy="6258849"/>
          </a:xfrm>
          <a:custGeom>
            <a:avLst/>
            <a:gdLst/>
            <a:ahLst/>
            <a:cxnLst/>
            <a:rect r="r" b="b" t="t" l="l"/>
            <a:pathLst>
              <a:path h="6258849" w="6314098">
                <a:moveTo>
                  <a:pt x="0" y="0"/>
                </a:moveTo>
                <a:lnTo>
                  <a:pt x="6314098" y="0"/>
                </a:lnTo>
                <a:lnTo>
                  <a:pt x="6314098" y="6258849"/>
                </a:lnTo>
                <a:lnTo>
                  <a:pt x="0" y="6258849"/>
                </a:lnTo>
                <a:lnTo>
                  <a:pt x="0" y="0"/>
                </a:lnTo>
                <a:close/>
              </a:path>
            </a:pathLst>
          </a:custGeom>
          <a:blipFill>
            <a:blip r:embed="rId4"/>
            <a:stretch>
              <a:fillRect l="0" t="0" r="0" b="0"/>
            </a:stretch>
          </a:blipFill>
        </p:spPr>
      </p:sp>
      <p:sp>
        <p:nvSpPr>
          <p:cNvPr name="Freeform 7" id="7"/>
          <p:cNvSpPr/>
          <p:nvPr/>
        </p:nvSpPr>
        <p:spPr>
          <a:xfrm flipH="true" flipV="true" rot="0">
            <a:off x="14557480" y="2509895"/>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3807895" y="2030428"/>
            <a:ext cx="10387615" cy="7359650"/>
          </a:xfrm>
          <a:prstGeom prst="rect">
            <a:avLst/>
          </a:prstGeom>
        </p:spPr>
        <p:txBody>
          <a:bodyPr anchor="t" rtlCol="false" tIns="0" lIns="0" bIns="0" rIns="0">
            <a:spAutoFit/>
          </a:bodyPr>
          <a:lstStyle/>
          <a:p>
            <a:pPr algn="just">
              <a:lnSpc>
                <a:spcPts val="3249"/>
              </a:lnSpc>
            </a:pPr>
            <a:r>
              <a:rPr lang="en-US" sz="2499" spc="124">
                <a:solidFill>
                  <a:srgbClr val="2C1749"/>
                </a:solidFill>
                <a:latin typeface="Montserrat"/>
              </a:rPr>
              <a:t>You might be thinking what would it be of advantage for Arbisoft to venture towards GIKI since GIKI’s biggest con is that it is in a remote place.</a:t>
            </a:r>
          </a:p>
          <a:p>
            <a:pPr algn="just">
              <a:lnSpc>
                <a:spcPts val="3249"/>
              </a:lnSpc>
            </a:pPr>
          </a:p>
          <a:p>
            <a:pPr algn="just">
              <a:lnSpc>
                <a:spcPts val="3249"/>
              </a:lnSpc>
            </a:pPr>
            <a:r>
              <a:rPr lang="en-US" sz="2499" spc="124">
                <a:solidFill>
                  <a:srgbClr val="2C1749"/>
                </a:solidFill>
                <a:latin typeface="Montserrat"/>
              </a:rPr>
              <a:t>But let me fill you with some information, GIK has some of the top talented students that are worth investing in. For the past two years GIK has ranked number one in ICPC (Internation Collegiate Programming Competition) and last year sent two of its teams to Microsoft Imagine Cup where they were top 12 in National Finals.</a:t>
            </a:r>
          </a:p>
          <a:p>
            <a:pPr algn="just">
              <a:lnSpc>
                <a:spcPts val="3249"/>
              </a:lnSpc>
            </a:pPr>
          </a:p>
          <a:p>
            <a:pPr algn="just">
              <a:lnSpc>
                <a:spcPts val="3249"/>
              </a:lnSpc>
              <a:spcBef>
                <a:spcPct val="0"/>
              </a:spcBef>
            </a:pPr>
            <a:r>
              <a:rPr lang="en-US" sz="2499" spc="124">
                <a:solidFill>
                  <a:srgbClr val="2C1749"/>
                </a:solidFill>
                <a:latin typeface="Montserrat"/>
              </a:rPr>
              <a:t>I may have left out various other activities our students are actively engaged in, but the key message is that GIKI has the potential to supply Arbisoft with exceptional talent in the upcoming years. And with my ideas GIK students would have the opportunity to get hands on information from the specialists that will further boost their interest in Arbisoft.</a:t>
            </a:r>
          </a:p>
        </p:txBody>
      </p:sp>
      <p:sp>
        <p:nvSpPr>
          <p:cNvPr name="TextBox 9" id="9"/>
          <p:cNvSpPr txBox="true"/>
          <p:nvPr/>
        </p:nvSpPr>
        <p:spPr>
          <a:xfrm rot="0">
            <a:off x="3807895" y="895811"/>
            <a:ext cx="7702761" cy="1038015"/>
          </a:xfrm>
          <a:prstGeom prst="rect">
            <a:avLst/>
          </a:prstGeom>
        </p:spPr>
        <p:txBody>
          <a:bodyPr anchor="t" rtlCol="false" tIns="0" lIns="0" bIns="0" rIns="0">
            <a:spAutoFit/>
          </a:bodyPr>
          <a:lstStyle/>
          <a:p>
            <a:pPr>
              <a:lnSpc>
                <a:spcPts val="7688"/>
              </a:lnSpc>
            </a:pPr>
            <a:r>
              <a:rPr lang="en-US" sz="8093" spc="-404">
                <a:solidFill>
                  <a:srgbClr val="2C1749"/>
                </a:solidFill>
                <a:latin typeface="League Spartan"/>
              </a:rPr>
              <a:t>creating value.</a:t>
            </a:r>
          </a:p>
        </p:txBody>
      </p:sp>
      <p:sp>
        <p:nvSpPr>
          <p:cNvPr name="Freeform 10" id="10"/>
          <p:cNvSpPr/>
          <p:nvPr/>
        </p:nvSpPr>
        <p:spPr>
          <a:xfrm flipH="false" flipV="true" rot="0">
            <a:off x="14195510" y="-762585"/>
            <a:ext cx="5240869" cy="4930610"/>
          </a:xfrm>
          <a:custGeom>
            <a:avLst/>
            <a:gdLst/>
            <a:ahLst/>
            <a:cxnLst/>
            <a:rect r="r" b="b" t="t" l="l"/>
            <a:pathLst>
              <a:path h="4930610" w="5240869">
                <a:moveTo>
                  <a:pt x="0" y="4930610"/>
                </a:moveTo>
                <a:lnTo>
                  <a:pt x="5240869" y="4930610"/>
                </a:lnTo>
                <a:lnTo>
                  <a:pt x="5240869" y="0"/>
                </a:lnTo>
                <a:lnTo>
                  <a:pt x="0" y="0"/>
                </a:lnTo>
                <a:lnTo>
                  <a:pt x="0" y="49306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4401087" y="7567468"/>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425459" y="5239971"/>
            <a:ext cx="4850918" cy="4808473"/>
          </a:xfrm>
          <a:custGeom>
            <a:avLst/>
            <a:gdLst/>
            <a:ahLst/>
            <a:cxnLst/>
            <a:rect r="r" b="b" t="t" l="l"/>
            <a:pathLst>
              <a:path h="4808473" w="4850918">
                <a:moveTo>
                  <a:pt x="0" y="0"/>
                </a:moveTo>
                <a:lnTo>
                  <a:pt x="4850918" y="0"/>
                </a:lnTo>
                <a:lnTo>
                  <a:pt x="4850918" y="4808472"/>
                </a:lnTo>
                <a:lnTo>
                  <a:pt x="0" y="4808472"/>
                </a:lnTo>
                <a:lnTo>
                  <a:pt x="0" y="0"/>
                </a:lnTo>
                <a:close/>
              </a:path>
            </a:pathLst>
          </a:custGeom>
          <a:blipFill>
            <a:blip r:embed="rId4"/>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alphaModFix amt="40000"/>
            </a:blip>
            <a:stretch>
              <a:fillRect l="0" t="0" r="0" b="0"/>
            </a:stretch>
          </a:blipFill>
        </p:spPr>
      </p:sp>
      <p:sp>
        <p:nvSpPr>
          <p:cNvPr name="Freeform 7" id="7"/>
          <p:cNvSpPr/>
          <p:nvPr/>
        </p:nvSpPr>
        <p:spPr>
          <a:xfrm flipH="true" flipV="true" rot="0">
            <a:off x="16074301" y="-692855"/>
            <a:ext cx="3156500" cy="2519303"/>
          </a:xfrm>
          <a:custGeom>
            <a:avLst/>
            <a:gdLst/>
            <a:ahLst/>
            <a:cxnLst/>
            <a:rect r="r" b="b" t="t" l="l"/>
            <a:pathLst>
              <a:path h="2519303" w="3156500">
                <a:moveTo>
                  <a:pt x="3156500" y="2519303"/>
                </a:moveTo>
                <a:lnTo>
                  <a:pt x="0" y="2519303"/>
                </a:lnTo>
                <a:lnTo>
                  <a:pt x="0" y="0"/>
                </a:lnTo>
                <a:lnTo>
                  <a:pt x="3156500" y="0"/>
                </a:lnTo>
                <a:lnTo>
                  <a:pt x="3156500" y="2519303"/>
                </a:lnTo>
                <a:close/>
              </a:path>
            </a:pathLst>
          </a:custGeom>
          <a:blipFill>
            <a:blip r:embed="rId9">
              <a:alphaModFix amt="40000"/>
              <a:extLst>
                <a:ext uri="{96DAC541-7B7A-43D3-8B79-37D633B846F1}">
                  <asvg:svgBlip xmlns:asvg="http://schemas.microsoft.com/office/drawing/2016/SVG/main" r:embed="rId10"/>
                </a:ext>
              </a:extLst>
            </a:blip>
            <a:stretch>
              <a:fillRect l="0" t="0" r="0" b="0"/>
            </a:stretch>
          </a:blipFill>
        </p:spPr>
      </p:sp>
      <p:sp>
        <p:nvSpPr>
          <p:cNvPr name="TextBox 8" id="8"/>
          <p:cNvSpPr txBox="true"/>
          <p:nvPr/>
        </p:nvSpPr>
        <p:spPr>
          <a:xfrm rot="0">
            <a:off x="4142966" y="699974"/>
            <a:ext cx="10443958" cy="2009565"/>
          </a:xfrm>
          <a:prstGeom prst="rect">
            <a:avLst/>
          </a:prstGeom>
        </p:spPr>
        <p:txBody>
          <a:bodyPr anchor="t" rtlCol="false" tIns="0" lIns="0" bIns="0" rIns="0">
            <a:spAutoFit/>
          </a:bodyPr>
          <a:lstStyle/>
          <a:p>
            <a:pPr algn="ctr">
              <a:lnSpc>
                <a:spcPts val="7688"/>
              </a:lnSpc>
            </a:pPr>
            <a:r>
              <a:rPr lang="en-US" sz="8093" spc="-404">
                <a:solidFill>
                  <a:srgbClr val="2C1749"/>
                </a:solidFill>
                <a:latin typeface="League Spartan"/>
              </a:rPr>
              <a:t>promotion and social media.</a:t>
            </a:r>
          </a:p>
        </p:txBody>
      </p:sp>
      <p:sp>
        <p:nvSpPr>
          <p:cNvPr name="Freeform 9" id="9"/>
          <p:cNvSpPr/>
          <p:nvPr/>
        </p:nvSpPr>
        <p:spPr>
          <a:xfrm flipH="false" flipV="false" rot="0">
            <a:off x="10892657" y="6464603"/>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4142966" y="2989531"/>
            <a:ext cx="10255476" cy="6155689"/>
          </a:xfrm>
          <a:prstGeom prst="rect">
            <a:avLst/>
          </a:prstGeom>
        </p:spPr>
        <p:txBody>
          <a:bodyPr anchor="t" rtlCol="false" tIns="0" lIns="0" bIns="0" rIns="0">
            <a:spAutoFit/>
          </a:bodyPr>
          <a:lstStyle/>
          <a:p>
            <a:pPr algn="ctr">
              <a:lnSpc>
                <a:spcPts val="4060"/>
              </a:lnSpc>
            </a:pPr>
            <a:r>
              <a:rPr lang="en-US" sz="2900">
                <a:solidFill>
                  <a:srgbClr val="2C1749"/>
                </a:solidFill>
                <a:latin typeface="Canva Sans"/>
              </a:rPr>
              <a:t>The most used social media by date is Instagram, so I will start by using it to create a page “Arbisoft in GIKI” and create posts for Podcasts with Arbisoft professionals and other information relating Arbisoft to spread the word about it. I have prior experience with graphic designing as well.</a:t>
            </a:r>
          </a:p>
          <a:p>
            <a:pPr algn="ctr">
              <a:lnSpc>
                <a:spcPts val="4060"/>
              </a:lnSpc>
            </a:pPr>
          </a:p>
          <a:p>
            <a:pPr algn="ctr">
              <a:lnSpc>
                <a:spcPts val="4060"/>
              </a:lnSpc>
            </a:pPr>
            <a:r>
              <a:rPr lang="en-US" sz="2900">
                <a:solidFill>
                  <a:srgbClr val="2C1749"/>
                </a:solidFill>
                <a:latin typeface="Canva Sans"/>
              </a:rPr>
              <a:t>I can boost the impressions of the page by collaborating with other societies as well because I have good relations with them and we tend to help each other out as well. As well as request our professors to reshare as their mails and messages are given priorities over the others.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stretch>
              <a:fillRect l="0" t="0" r="0" b="0"/>
            </a:stretch>
          </a:blipFill>
        </p:spPr>
      </p:sp>
      <p:sp>
        <p:nvSpPr>
          <p:cNvPr name="Freeform 8" id="8"/>
          <p:cNvSpPr/>
          <p:nvPr/>
        </p:nvSpPr>
        <p:spPr>
          <a:xfrm flipH="false" flipV="false" rot="0">
            <a:off x="10892657" y="6464603"/>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0">
            <a:off x="14557480" y="2509895"/>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2801212" y="5095474"/>
            <a:ext cx="12685575" cy="1218502"/>
          </a:xfrm>
          <a:prstGeom prst="rect">
            <a:avLst/>
          </a:prstGeom>
        </p:spPr>
        <p:txBody>
          <a:bodyPr anchor="t" rtlCol="false" tIns="0" lIns="0" bIns="0" rIns="0">
            <a:spAutoFit/>
          </a:bodyPr>
          <a:lstStyle/>
          <a:p>
            <a:pPr algn="ctr">
              <a:lnSpc>
                <a:spcPts val="9099"/>
              </a:lnSpc>
            </a:pPr>
            <a:r>
              <a:rPr lang="en-US" sz="9578" spc="-478">
                <a:solidFill>
                  <a:srgbClr val="FFFFFF"/>
                </a:solidFill>
                <a:latin typeface="League Spartan"/>
              </a:rPr>
              <a:t>gauging effectiveness</a:t>
            </a:r>
          </a:p>
        </p:txBody>
      </p:sp>
      <p:sp>
        <p:nvSpPr>
          <p:cNvPr name="AutoShape 12" id="12"/>
          <p:cNvSpPr/>
          <p:nvPr/>
        </p:nvSpPr>
        <p:spPr>
          <a:xfrm flipH="true">
            <a:off x="-2120749" y="6557885"/>
            <a:ext cx="20693924" cy="0"/>
          </a:xfrm>
          <a:prstGeom prst="line">
            <a:avLst/>
          </a:prstGeom>
          <a:ln cap="flat" w="38100">
            <a:solidFill>
              <a:srgbClr val="FFFFFF"/>
            </a:solidFill>
            <a:prstDash val="solid"/>
            <a:headEnd type="none" len="sm" w="sm"/>
            <a:tailEnd type="none" len="sm" w="sm"/>
          </a:ln>
        </p:spPr>
      </p:sp>
      <p:sp>
        <p:nvSpPr>
          <p:cNvPr name="AutoShape 13" id="13"/>
          <p:cNvSpPr/>
          <p:nvPr/>
        </p:nvSpPr>
        <p:spPr>
          <a:xfrm flipH="true">
            <a:off x="-2120749" y="4398837"/>
            <a:ext cx="20693924" cy="0"/>
          </a:xfrm>
          <a:prstGeom prst="line">
            <a:avLst/>
          </a:prstGeom>
          <a:ln cap="flat" w="38100">
            <a:solidFill>
              <a:srgbClr val="FFFFFF"/>
            </a:solidFill>
            <a:prstDash val="solid"/>
            <a:headEnd type="none" len="sm" w="sm"/>
            <a:tailEnd type="none" len="sm" w="sm"/>
          </a:ln>
        </p:spPr>
      </p:sp>
      <p:grpSp>
        <p:nvGrpSpPr>
          <p:cNvPr name="Group 14" id="14"/>
          <p:cNvGrpSpPr/>
          <p:nvPr/>
        </p:nvGrpSpPr>
        <p:grpSpPr>
          <a:xfrm rot="0">
            <a:off x="8340534" y="2452630"/>
            <a:ext cx="1606933" cy="1127811"/>
            <a:chOff x="0" y="0"/>
            <a:chExt cx="423225" cy="297037"/>
          </a:xfrm>
        </p:grpSpPr>
        <p:sp>
          <p:nvSpPr>
            <p:cNvPr name="Freeform 15" id="15"/>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6" id="16"/>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sp>
        <p:nvSpPr>
          <p:cNvPr name="TextBox 17" id="17"/>
          <p:cNvSpPr txBox="true"/>
          <p:nvPr/>
        </p:nvSpPr>
        <p:spPr>
          <a:xfrm rot="0">
            <a:off x="8340534" y="2692850"/>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04</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4142966" y="916916"/>
            <a:ext cx="6660051" cy="2009565"/>
          </a:xfrm>
          <a:prstGeom prst="rect">
            <a:avLst/>
          </a:prstGeom>
        </p:spPr>
        <p:txBody>
          <a:bodyPr anchor="t" rtlCol="false" tIns="0" lIns="0" bIns="0" rIns="0">
            <a:spAutoFit/>
          </a:bodyPr>
          <a:lstStyle/>
          <a:p>
            <a:pPr>
              <a:lnSpc>
                <a:spcPts val="7688"/>
              </a:lnSpc>
            </a:pPr>
            <a:r>
              <a:rPr lang="en-US" sz="8093" spc="-404">
                <a:solidFill>
                  <a:srgbClr val="2C1749"/>
                </a:solidFill>
                <a:latin typeface="League Spartan"/>
              </a:rPr>
              <a:t>gauging the effectiveness</a:t>
            </a:r>
          </a:p>
        </p:txBody>
      </p:sp>
      <p:sp>
        <p:nvSpPr>
          <p:cNvPr name="TextBox 7" id="7"/>
          <p:cNvSpPr txBox="true"/>
          <p:nvPr/>
        </p:nvSpPr>
        <p:spPr>
          <a:xfrm rot="0">
            <a:off x="4142966" y="3287712"/>
            <a:ext cx="13116334" cy="5690564"/>
          </a:xfrm>
          <a:prstGeom prst="rect">
            <a:avLst/>
          </a:prstGeom>
        </p:spPr>
        <p:txBody>
          <a:bodyPr anchor="t" rtlCol="false" tIns="0" lIns="0" bIns="0" rIns="0">
            <a:spAutoFit/>
          </a:bodyPr>
          <a:lstStyle/>
          <a:p>
            <a:pPr algn="just">
              <a:lnSpc>
                <a:spcPts val="3476"/>
              </a:lnSpc>
            </a:pPr>
            <a:r>
              <a:rPr lang="en-US" sz="2674" spc="133">
                <a:solidFill>
                  <a:srgbClr val="2C1749"/>
                </a:solidFill>
                <a:latin typeface="Montserrat"/>
              </a:rPr>
              <a:t>With my communication and convincing skills there will be no leaf unturned in making sure that there is a maximum attendance for such events.</a:t>
            </a:r>
          </a:p>
          <a:p>
            <a:pPr algn="just">
              <a:lnSpc>
                <a:spcPts val="3476"/>
              </a:lnSpc>
            </a:pPr>
          </a:p>
          <a:p>
            <a:pPr algn="just">
              <a:lnSpc>
                <a:spcPts val="3476"/>
              </a:lnSpc>
            </a:pPr>
            <a:r>
              <a:rPr lang="en-US" sz="2674" spc="133">
                <a:solidFill>
                  <a:srgbClr val="2C1749"/>
                </a:solidFill>
                <a:latin typeface="Montserrat"/>
              </a:rPr>
              <a:t>For the podcast series we can gauge the effectiveness by using youtube analytics and making sure that a number of students are present in the live audience as well. Also we can run advertising for increasing reach as well.</a:t>
            </a:r>
          </a:p>
          <a:p>
            <a:pPr algn="just">
              <a:lnSpc>
                <a:spcPts val="3476"/>
              </a:lnSpc>
            </a:pPr>
          </a:p>
          <a:p>
            <a:pPr algn="just">
              <a:lnSpc>
                <a:spcPts val="3476"/>
              </a:lnSpc>
            </a:pPr>
            <a:r>
              <a:rPr lang="en-US" sz="2674" spc="133">
                <a:solidFill>
                  <a:srgbClr val="2C1749"/>
                </a:solidFill>
                <a:latin typeface="Montserrat"/>
              </a:rPr>
              <a:t>For facts and figures we can resort to the analytics of Instagram posts and apart from that we can see how many students did participate in the junper hackathons.</a:t>
            </a:r>
          </a:p>
          <a:p>
            <a:pPr algn="just">
              <a:lnSpc>
                <a:spcPts val="3476"/>
              </a:lnSpc>
              <a:spcBef>
                <a:spcPct val="0"/>
              </a:spcBef>
            </a:pPr>
          </a:p>
        </p:txBody>
      </p:sp>
      <p:sp>
        <p:nvSpPr>
          <p:cNvPr name="Freeform 8" id="8"/>
          <p:cNvSpPr/>
          <p:nvPr/>
        </p:nvSpPr>
        <p:spPr>
          <a:xfrm flipH="false" flipV="true" rot="0">
            <a:off x="14195510" y="-762585"/>
            <a:ext cx="5240869" cy="4930610"/>
          </a:xfrm>
          <a:custGeom>
            <a:avLst/>
            <a:gdLst/>
            <a:ahLst/>
            <a:cxnLst/>
            <a:rect r="r" b="b" t="t" l="l"/>
            <a:pathLst>
              <a:path h="4930610" w="5240869">
                <a:moveTo>
                  <a:pt x="0" y="4930610"/>
                </a:moveTo>
                <a:lnTo>
                  <a:pt x="5240869" y="4930610"/>
                </a:lnTo>
                <a:lnTo>
                  <a:pt x="5240869" y="0"/>
                </a:lnTo>
                <a:lnTo>
                  <a:pt x="0" y="0"/>
                </a:lnTo>
                <a:lnTo>
                  <a:pt x="0" y="493061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9235838" y="1365310"/>
            <a:ext cx="9052162" cy="8972956"/>
          </a:xfrm>
          <a:custGeom>
            <a:avLst/>
            <a:gdLst/>
            <a:ahLst/>
            <a:cxnLst/>
            <a:rect r="r" b="b" t="t" l="l"/>
            <a:pathLst>
              <a:path h="8972956" w="9052162">
                <a:moveTo>
                  <a:pt x="0" y="0"/>
                </a:moveTo>
                <a:lnTo>
                  <a:pt x="9052162" y="0"/>
                </a:lnTo>
                <a:lnTo>
                  <a:pt x="9052162" y="8972956"/>
                </a:lnTo>
                <a:lnTo>
                  <a:pt x="0" y="8972956"/>
                </a:lnTo>
                <a:lnTo>
                  <a:pt x="0" y="0"/>
                </a:lnTo>
                <a:close/>
              </a:path>
            </a:pathLst>
          </a:custGeom>
          <a:blipFill>
            <a:blip r:embed="rId2">
              <a:alphaModFix amt="40000"/>
            </a:blip>
            <a:stretch>
              <a:fillRect l="0" t="0" r="0" b="0"/>
            </a:stretch>
          </a:blipFill>
        </p:spPr>
      </p:sp>
      <p:sp>
        <p:nvSpPr>
          <p:cNvPr name="Freeform 3" id="3"/>
          <p:cNvSpPr/>
          <p:nvPr/>
        </p:nvSpPr>
        <p:spPr>
          <a:xfrm flipH="false" flipV="false" rot="0">
            <a:off x="9263641" y="6113247"/>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306715" y="2900570"/>
            <a:ext cx="6924086" cy="8877034"/>
          </a:xfrm>
          <a:custGeom>
            <a:avLst/>
            <a:gdLst/>
            <a:ahLst/>
            <a:cxnLst/>
            <a:rect r="r" b="b" t="t" l="l"/>
            <a:pathLst>
              <a:path h="8877034" w="6924086">
                <a:moveTo>
                  <a:pt x="0" y="0"/>
                </a:moveTo>
                <a:lnTo>
                  <a:pt x="6924086" y="0"/>
                </a:lnTo>
                <a:lnTo>
                  <a:pt x="6924086" y="8877033"/>
                </a:lnTo>
                <a:lnTo>
                  <a:pt x="0" y="8877033"/>
                </a:lnTo>
                <a:lnTo>
                  <a:pt x="0" y="0"/>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2"/>
            <a:stretch>
              <a:fillRect l="0" t="0" r="0" b="0"/>
            </a:stretch>
          </a:blipFill>
        </p:spPr>
      </p:sp>
      <p:sp>
        <p:nvSpPr>
          <p:cNvPr name="Freeform 7" id="7"/>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0" id="10"/>
          <p:cNvSpPr/>
          <p:nvPr/>
        </p:nvSpPr>
        <p:spPr>
          <a:xfrm flipH="true" flipV="true" rot="0">
            <a:off x="14181338" y="1826448"/>
            <a:ext cx="3156500" cy="2519303"/>
          </a:xfrm>
          <a:custGeom>
            <a:avLst/>
            <a:gdLst/>
            <a:ahLst/>
            <a:cxnLst/>
            <a:rect r="r" b="b" t="t" l="l"/>
            <a:pathLst>
              <a:path h="2519303" w="3156500">
                <a:moveTo>
                  <a:pt x="3156500" y="2519304"/>
                </a:moveTo>
                <a:lnTo>
                  <a:pt x="0" y="2519304"/>
                </a:lnTo>
                <a:lnTo>
                  <a:pt x="0" y="0"/>
                </a:lnTo>
                <a:lnTo>
                  <a:pt x="3156500" y="0"/>
                </a:lnTo>
                <a:lnTo>
                  <a:pt x="3156500" y="2519304"/>
                </a:lnTo>
                <a:close/>
              </a:path>
            </a:pathLst>
          </a:custGeom>
          <a:blipFill>
            <a:blip r:embed="rId11">
              <a:alphaModFix amt="40000"/>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3400812" y="3239814"/>
            <a:ext cx="5474270" cy="2764326"/>
          </a:xfrm>
          <a:prstGeom prst="rect">
            <a:avLst/>
          </a:prstGeom>
        </p:spPr>
        <p:txBody>
          <a:bodyPr anchor="t" rtlCol="false" tIns="0" lIns="0" bIns="0" rIns="0">
            <a:spAutoFit/>
          </a:bodyPr>
          <a:lstStyle/>
          <a:p>
            <a:pPr algn="l">
              <a:lnSpc>
                <a:spcPts val="10132"/>
              </a:lnSpc>
            </a:pPr>
            <a:r>
              <a:rPr lang="en-US" sz="13332" spc="-666">
                <a:solidFill>
                  <a:srgbClr val="FFFFFF"/>
                </a:solidFill>
                <a:latin typeface="League Spartan"/>
              </a:rPr>
              <a:t>thank you.</a:t>
            </a:r>
          </a:p>
        </p:txBody>
      </p:sp>
      <p:sp>
        <p:nvSpPr>
          <p:cNvPr name="TextBox 12" id="12"/>
          <p:cNvSpPr txBox="true"/>
          <p:nvPr/>
        </p:nvSpPr>
        <p:spPr>
          <a:xfrm rot="0">
            <a:off x="8875081" y="6380438"/>
            <a:ext cx="7346893" cy="958648"/>
          </a:xfrm>
          <a:prstGeom prst="rect">
            <a:avLst/>
          </a:prstGeom>
        </p:spPr>
        <p:txBody>
          <a:bodyPr anchor="t" rtlCol="false" tIns="0" lIns="0" bIns="0" rIns="0">
            <a:spAutoFit/>
          </a:bodyPr>
          <a:lstStyle/>
          <a:p>
            <a:pPr algn="l">
              <a:lnSpc>
                <a:spcPts val="3837"/>
              </a:lnSpc>
            </a:pPr>
            <a:r>
              <a:rPr lang="en-US" sz="2952" spc="1169">
                <a:solidFill>
                  <a:srgbClr val="FFFFFF"/>
                </a:solidFill>
                <a:latin typeface="Montserrat"/>
              </a:rPr>
              <a:t>A presentation by Shurahbeel Peerzada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TextBox 2" id="2"/>
          <p:cNvSpPr txBox="true"/>
          <p:nvPr/>
        </p:nvSpPr>
        <p:spPr>
          <a:xfrm rot="0">
            <a:off x="3339884" y="1753221"/>
            <a:ext cx="4985648" cy="1042932"/>
          </a:xfrm>
          <a:prstGeom prst="rect">
            <a:avLst/>
          </a:prstGeom>
        </p:spPr>
        <p:txBody>
          <a:bodyPr anchor="t" rtlCol="false" tIns="0" lIns="0" bIns="0" rIns="0">
            <a:spAutoFit/>
          </a:bodyPr>
          <a:lstStyle/>
          <a:p>
            <a:pPr algn="l">
              <a:lnSpc>
                <a:spcPts val="7688"/>
              </a:lnSpc>
            </a:pPr>
            <a:r>
              <a:rPr lang="en-US" sz="8093" spc="-404">
                <a:solidFill>
                  <a:srgbClr val="FFFFFF"/>
                </a:solidFill>
                <a:latin typeface="League Spartan"/>
              </a:rPr>
              <a:t>content.</a:t>
            </a:r>
          </a:p>
        </p:txBody>
      </p:sp>
      <p:sp>
        <p:nvSpPr>
          <p:cNvPr name="Freeform 3" id="3"/>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5" id="5"/>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stretch>
              <a:fillRect l="0" t="0" r="0" b="0"/>
            </a:stretch>
          </a:blipFill>
        </p:spPr>
      </p:sp>
      <p:sp>
        <p:nvSpPr>
          <p:cNvPr name="Freeform 8" id="8"/>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5392809" y="3250814"/>
            <a:ext cx="1606933" cy="1127811"/>
            <a:chOff x="0" y="0"/>
            <a:chExt cx="423225" cy="297037"/>
          </a:xfrm>
        </p:grpSpPr>
        <p:sp>
          <p:nvSpPr>
            <p:cNvPr name="Freeform 10" id="10"/>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grpSp>
        <p:nvGrpSpPr>
          <p:cNvPr name="Group 12" id="12"/>
          <p:cNvGrpSpPr/>
          <p:nvPr/>
        </p:nvGrpSpPr>
        <p:grpSpPr>
          <a:xfrm rot="0">
            <a:off x="5392809" y="4793864"/>
            <a:ext cx="1606933" cy="1127811"/>
            <a:chOff x="0" y="0"/>
            <a:chExt cx="423225" cy="297037"/>
          </a:xfrm>
        </p:grpSpPr>
        <p:sp>
          <p:nvSpPr>
            <p:cNvPr name="Freeform 13" id="13"/>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4" id="14"/>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grpSp>
        <p:nvGrpSpPr>
          <p:cNvPr name="Group 15" id="15"/>
          <p:cNvGrpSpPr/>
          <p:nvPr/>
        </p:nvGrpSpPr>
        <p:grpSpPr>
          <a:xfrm rot="0">
            <a:off x="5392809" y="6378874"/>
            <a:ext cx="1606933" cy="1127811"/>
            <a:chOff x="0" y="0"/>
            <a:chExt cx="423225" cy="297037"/>
          </a:xfrm>
        </p:grpSpPr>
        <p:sp>
          <p:nvSpPr>
            <p:cNvPr name="Freeform 16" id="16"/>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7" id="17"/>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grpSp>
        <p:nvGrpSpPr>
          <p:cNvPr name="Group 18" id="18"/>
          <p:cNvGrpSpPr/>
          <p:nvPr/>
        </p:nvGrpSpPr>
        <p:grpSpPr>
          <a:xfrm rot="0">
            <a:off x="5392809" y="7963885"/>
            <a:ext cx="1606933" cy="1127811"/>
            <a:chOff x="0" y="0"/>
            <a:chExt cx="423225" cy="297037"/>
          </a:xfrm>
        </p:grpSpPr>
        <p:sp>
          <p:nvSpPr>
            <p:cNvPr name="Freeform 19" id="19"/>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20" id="20"/>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sp>
        <p:nvSpPr>
          <p:cNvPr name="TextBox 21" id="21"/>
          <p:cNvSpPr txBox="true"/>
          <p:nvPr/>
        </p:nvSpPr>
        <p:spPr>
          <a:xfrm rot="0">
            <a:off x="7420741" y="3565646"/>
            <a:ext cx="3588493" cy="460045"/>
          </a:xfrm>
          <a:prstGeom prst="rect">
            <a:avLst/>
          </a:prstGeom>
        </p:spPr>
        <p:txBody>
          <a:bodyPr anchor="t" rtlCol="false" tIns="0" lIns="0" bIns="0" rIns="0">
            <a:spAutoFit/>
          </a:bodyPr>
          <a:lstStyle/>
          <a:p>
            <a:pPr>
              <a:lnSpc>
                <a:spcPts val="3608"/>
              </a:lnSpc>
            </a:pPr>
            <a:r>
              <a:rPr lang="en-US" sz="2775" spc="138">
                <a:solidFill>
                  <a:srgbClr val="FFFFFF"/>
                </a:solidFill>
                <a:latin typeface="Montserrat Ultra-Bold"/>
              </a:rPr>
              <a:t>INTRODUCTION</a:t>
            </a:r>
          </a:p>
        </p:txBody>
      </p:sp>
      <p:sp>
        <p:nvSpPr>
          <p:cNvPr name="TextBox 22" id="22"/>
          <p:cNvSpPr txBox="true"/>
          <p:nvPr/>
        </p:nvSpPr>
        <p:spPr>
          <a:xfrm rot="0">
            <a:off x="7420741" y="5108696"/>
            <a:ext cx="4003733" cy="460045"/>
          </a:xfrm>
          <a:prstGeom prst="rect">
            <a:avLst/>
          </a:prstGeom>
        </p:spPr>
        <p:txBody>
          <a:bodyPr anchor="t" rtlCol="false" tIns="0" lIns="0" bIns="0" rIns="0">
            <a:spAutoFit/>
          </a:bodyPr>
          <a:lstStyle/>
          <a:p>
            <a:pPr>
              <a:lnSpc>
                <a:spcPts val="3608"/>
              </a:lnSpc>
            </a:pPr>
            <a:r>
              <a:rPr lang="en-US" sz="2775" spc="138">
                <a:solidFill>
                  <a:srgbClr val="FFFFFF"/>
                </a:solidFill>
                <a:latin typeface="Montserrat Ultra-Bold"/>
              </a:rPr>
              <a:t>IDEAS</a:t>
            </a:r>
          </a:p>
        </p:txBody>
      </p:sp>
      <p:sp>
        <p:nvSpPr>
          <p:cNvPr name="TextBox 23" id="23"/>
          <p:cNvSpPr txBox="true"/>
          <p:nvPr/>
        </p:nvSpPr>
        <p:spPr>
          <a:xfrm rot="0">
            <a:off x="7420741" y="6236507"/>
            <a:ext cx="4246392" cy="1374445"/>
          </a:xfrm>
          <a:prstGeom prst="rect">
            <a:avLst/>
          </a:prstGeom>
        </p:spPr>
        <p:txBody>
          <a:bodyPr anchor="t" rtlCol="false" tIns="0" lIns="0" bIns="0" rIns="0">
            <a:spAutoFit/>
          </a:bodyPr>
          <a:lstStyle/>
          <a:p>
            <a:pPr>
              <a:lnSpc>
                <a:spcPts val="3608"/>
              </a:lnSpc>
            </a:pPr>
            <a:r>
              <a:rPr lang="en-US" sz="2775" spc="138">
                <a:solidFill>
                  <a:srgbClr val="FFFFFF"/>
                </a:solidFill>
                <a:latin typeface="Montserrat Ultra-Bold"/>
              </a:rPr>
              <a:t>ENGAGING, CREATING VALUE AND PROMOTING</a:t>
            </a:r>
          </a:p>
        </p:txBody>
      </p:sp>
      <p:sp>
        <p:nvSpPr>
          <p:cNvPr name="TextBox 24" id="24"/>
          <p:cNvSpPr txBox="true"/>
          <p:nvPr/>
        </p:nvSpPr>
        <p:spPr>
          <a:xfrm rot="0">
            <a:off x="7420741" y="8050118"/>
            <a:ext cx="3588493" cy="917245"/>
          </a:xfrm>
          <a:prstGeom prst="rect">
            <a:avLst/>
          </a:prstGeom>
        </p:spPr>
        <p:txBody>
          <a:bodyPr anchor="t" rtlCol="false" tIns="0" lIns="0" bIns="0" rIns="0">
            <a:spAutoFit/>
          </a:bodyPr>
          <a:lstStyle/>
          <a:p>
            <a:pPr>
              <a:lnSpc>
                <a:spcPts val="3608"/>
              </a:lnSpc>
            </a:pPr>
            <a:r>
              <a:rPr lang="en-US" sz="2775" spc="138">
                <a:solidFill>
                  <a:srgbClr val="FFFFFF"/>
                </a:solidFill>
                <a:latin typeface="Montserrat Ultra-Bold"/>
              </a:rPr>
              <a:t>GAUGING EFFECTIVENESS</a:t>
            </a:r>
          </a:p>
        </p:txBody>
      </p:sp>
      <p:sp>
        <p:nvSpPr>
          <p:cNvPr name="TextBox 25" id="25"/>
          <p:cNvSpPr txBox="true"/>
          <p:nvPr/>
        </p:nvSpPr>
        <p:spPr>
          <a:xfrm rot="0">
            <a:off x="5392809" y="3491034"/>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01</a:t>
            </a:r>
          </a:p>
        </p:txBody>
      </p:sp>
      <p:sp>
        <p:nvSpPr>
          <p:cNvPr name="TextBox 26" id="26"/>
          <p:cNvSpPr txBox="true"/>
          <p:nvPr/>
        </p:nvSpPr>
        <p:spPr>
          <a:xfrm rot="0">
            <a:off x="5392809" y="5034084"/>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02</a:t>
            </a:r>
          </a:p>
        </p:txBody>
      </p:sp>
      <p:sp>
        <p:nvSpPr>
          <p:cNvPr name="TextBox 27" id="27"/>
          <p:cNvSpPr txBox="true"/>
          <p:nvPr/>
        </p:nvSpPr>
        <p:spPr>
          <a:xfrm rot="0">
            <a:off x="5392809" y="6619094"/>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03</a:t>
            </a:r>
          </a:p>
        </p:txBody>
      </p:sp>
      <p:sp>
        <p:nvSpPr>
          <p:cNvPr name="TextBox 28" id="28"/>
          <p:cNvSpPr txBox="true"/>
          <p:nvPr/>
        </p:nvSpPr>
        <p:spPr>
          <a:xfrm rot="0">
            <a:off x="5392809" y="8204105"/>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04</a:t>
            </a:r>
          </a:p>
        </p:txBody>
      </p:sp>
      <p:sp>
        <p:nvSpPr>
          <p:cNvPr name="AutoShape 29" id="29"/>
          <p:cNvSpPr/>
          <p:nvPr/>
        </p:nvSpPr>
        <p:spPr>
          <a:xfrm flipV="true">
            <a:off x="12719150" y="-488834"/>
            <a:ext cx="0" cy="12018287"/>
          </a:xfrm>
          <a:prstGeom prst="line">
            <a:avLst/>
          </a:prstGeom>
          <a:ln cap="flat" w="38100">
            <a:solidFill>
              <a:srgbClr val="FFFFFF"/>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stretch>
              <a:fillRect l="0" t="0" r="0" b="0"/>
            </a:stretch>
          </a:blipFill>
        </p:spPr>
      </p:sp>
      <p:sp>
        <p:nvSpPr>
          <p:cNvPr name="Freeform 8" id="8"/>
          <p:cNvSpPr/>
          <p:nvPr/>
        </p:nvSpPr>
        <p:spPr>
          <a:xfrm flipH="false" flipV="false" rot="0">
            <a:off x="10892657" y="6464603"/>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0">
            <a:off x="14557480" y="2509895"/>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4774909" y="5056463"/>
            <a:ext cx="8738182" cy="1218502"/>
          </a:xfrm>
          <a:prstGeom prst="rect">
            <a:avLst/>
          </a:prstGeom>
        </p:spPr>
        <p:txBody>
          <a:bodyPr anchor="t" rtlCol="false" tIns="0" lIns="0" bIns="0" rIns="0">
            <a:spAutoFit/>
          </a:bodyPr>
          <a:lstStyle/>
          <a:p>
            <a:pPr algn="ctr">
              <a:lnSpc>
                <a:spcPts val="9099"/>
              </a:lnSpc>
            </a:pPr>
            <a:r>
              <a:rPr lang="en-US" sz="9578" spc="-478">
                <a:solidFill>
                  <a:srgbClr val="FFFFFF"/>
                </a:solidFill>
                <a:latin typeface="League Spartan"/>
              </a:rPr>
              <a:t>introduction.</a:t>
            </a:r>
          </a:p>
        </p:txBody>
      </p:sp>
      <p:sp>
        <p:nvSpPr>
          <p:cNvPr name="AutoShape 12" id="12"/>
          <p:cNvSpPr/>
          <p:nvPr/>
        </p:nvSpPr>
        <p:spPr>
          <a:xfrm flipH="true">
            <a:off x="-2120749" y="6557885"/>
            <a:ext cx="20693924" cy="0"/>
          </a:xfrm>
          <a:prstGeom prst="line">
            <a:avLst/>
          </a:prstGeom>
          <a:ln cap="flat" w="38100">
            <a:solidFill>
              <a:srgbClr val="FFFFFF"/>
            </a:solidFill>
            <a:prstDash val="solid"/>
            <a:headEnd type="none" len="sm" w="sm"/>
            <a:tailEnd type="none" len="sm" w="sm"/>
          </a:ln>
        </p:spPr>
      </p:sp>
      <p:sp>
        <p:nvSpPr>
          <p:cNvPr name="AutoShape 13" id="13"/>
          <p:cNvSpPr/>
          <p:nvPr/>
        </p:nvSpPr>
        <p:spPr>
          <a:xfrm flipH="true">
            <a:off x="-2120749" y="4398837"/>
            <a:ext cx="20693924" cy="0"/>
          </a:xfrm>
          <a:prstGeom prst="line">
            <a:avLst/>
          </a:prstGeom>
          <a:ln cap="flat" w="38100">
            <a:solidFill>
              <a:srgbClr val="FFFFFF"/>
            </a:solidFill>
            <a:prstDash val="solid"/>
            <a:headEnd type="none" len="sm" w="sm"/>
            <a:tailEnd type="none" len="sm" w="sm"/>
          </a:ln>
        </p:spPr>
      </p:sp>
      <p:grpSp>
        <p:nvGrpSpPr>
          <p:cNvPr name="Group 14" id="14"/>
          <p:cNvGrpSpPr/>
          <p:nvPr/>
        </p:nvGrpSpPr>
        <p:grpSpPr>
          <a:xfrm rot="0">
            <a:off x="8340534" y="2452630"/>
            <a:ext cx="1606933" cy="1127811"/>
            <a:chOff x="0" y="0"/>
            <a:chExt cx="423225" cy="297037"/>
          </a:xfrm>
        </p:grpSpPr>
        <p:sp>
          <p:nvSpPr>
            <p:cNvPr name="Freeform 15" id="15"/>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6" id="16"/>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sp>
        <p:nvSpPr>
          <p:cNvPr name="TextBox 17" id="17"/>
          <p:cNvSpPr txBox="true"/>
          <p:nvPr/>
        </p:nvSpPr>
        <p:spPr>
          <a:xfrm rot="0">
            <a:off x="8340534" y="2692850"/>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19753" y="4449827"/>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stretch>
              <a:fillRect l="0" t="0" r="0" b="0"/>
            </a:stretch>
          </a:blipFill>
        </p:spPr>
      </p:sp>
      <p:sp>
        <p:nvSpPr>
          <p:cNvPr name="Freeform 4" id="4"/>
          <p:cNvSpPr/>
          <p:nvPr/>
        </p:nvSpPr>
        <p:spPr>
          <a:xfrm flipH="false" flipV="true" rot="0">
            <a:off x="-3137596" y="5143500"/>
            <a:ext cx="5185989" cy="6648704"/>
          </a:xfrm>
          <a:custGeom>
            <a:avLst/>
            <a:gdLst/>
            <a:ahLst/>
            <a:cxnLst/>
            <a:rect r="r" b="b" t="t" l="l"/>
            <a:pathLst>
              <a:path h="6648704" w="5185989">
                <a:moveTo>
                  <a:pt x="0" y="6648704"/>
                </a:moveTo>
                <a:lnTo>
                  <a:pt x="5185989" y="6648704"/>
                </a:lnTo>
                <a:lnTo>
                  <a:pt x="5185989" y="0"/>
                </a:lnTo>
                <a:lnTo>
                  <a:pt x="0" y="0"/>
                </a:lnTo>
                <a:lnTo>
                  <a:pt x="0" y="6648704"/>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2408600" y="7139613"/>
            <a:ext cx="6314098" cy="6258849"/>
          </a:xfrm>
          <a:custGeom>
            <a:avLst/>
            <a:gdLst/>
            <a:ahLst/>
            <a:cxnLst/>
            <a:rect r="r" b="b" t="t" l="l"/>
            <a:pathLst>
              <a:path h="6258849" w="6314098">
                <a:moveTo>
                  <a:pt x="0" y="0"/>
                </a:moveTo>
                <a:lnTo>
                  <a:pt x="6314098" y="0"/>
                </a:lnTo>
                <a:lnTo>
                  <a:pt x="6314098" y="6258849"/>
                </a:lnTo>
                <a:lnTo>
                  <a:pt x="0" y="6258849"/>
                </a:lnTo>
                <a:lnTo>
                  <a:pt x="0" y="0"/>
                </a:lnTo>
                <a:close/>
              </a:path>
            </a:pathLst>
          </a:custGeom>
          <a:blipFill>
            <a:blip r:embed="rId4">
              <a:alphaModFix amt="40000"/>
            </a:blip>
            <a:stretch>
              <a:fillRect l="0" t="0" r="0" b="0"/>
            </a:stretch>
          </a:blipFill>
        </p:spPr>
      </p:sp>
      <p:sp>
        <p:nvSpPr>
          <p:cNvPr name="Freeform 7" id="7"/>
          <p:cNvSpPr/>
          <p:nvPr/>
        </p:nvSpPr>
        <p:spPr>
          <a:xfrm flipH="false" flipV="false" rot="0">
            <a:off x="14269461" y="8467852"/>
            <a:ext cx="5240869" cy="4930610"/>
          </a:xfrm>
          <a:custGeom>
            <a:avLst/>
            <a:gdLst/>
            <a:ahLst/>
            <a:cxnLst/>
            <a:rect r="r" b="b" t="t" l="l"/>
            <a:pathLst>
              <a:path h="4930610" w="5240869">
                <a:moveTo>
                  <a:pt x="0" y="0"/>
                </a:moveTo>
                <a:lnTo>
                  <a:pt x="5240869" y="0"/>
                </a:lnTo>
                <a:lnTo>
                  <a:pt x="5240869" y="4930610"/>
                </a:lnTo>
                <a:lnTo>
                  <a:pt x="0" y="4930610"/>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873143" y="520327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true" rot="0">
            <a:off x="16027691" y="-469826"/>
            <a:ext cx="3156500" cy="2519303"/>
          </a:xfrm>
          <a:custGeom>
            <a:avLst/>
            <a:gdLst/>
            <a:ahLst/>
            <a:cxnLst/>
            <a:rect r="r" b="b" t="t" l="l"/>
            <a:pathLst>
              <a:path h="2519303" w="3156500">
                <a:moveTo>
                  <a:pt x="3156500" y="2519304"/>
                </a:moveTo>
                <a:lnTo>
                  <a:pt x="0" y="2519304"/>
                </a:lnTo>
                <a:lnTo>
                  <a:pt x="0" y="0"/>
                </a:lnTo>
                <a:lnTo>
                  <a:pt x="3156500" y="0"/>
                </a:lnTo>
                <a:lnTo>
                  <a:pt x="3156500" y="2519304"/>
                </a:lnTo>
                <a:close/>
              </a:path>
            </a:pathLst>
          </a:custGeom>
          <a:blipFill>
            <a:blip r:embed="rId9">
              <a:alphaModFix amt="40000"/>
              <a:extLst>
                <a:ext uri="{96DAC541-7B7A-43D3-8B79-37D633B846F1}">
                  <asvg:svgBlip xmlns:asvg="http://schemas.microsoft.com/office/drawing/2016/SVG/main" r:embed="rId10"/>
                </a:ext>
              </a:extLst>
            </a:blip>
            <a:stretch>
              <a:fillRect l="0" t="0" r="0" b="0"/>
            </a:stretch>
          </a:blipFill>
        </p:spPr>
      </p:sp>
      <p:sp>
        <p:nvSpPr>
          <p:cNvPr name="TextBox 10" id="10"/>
          <p:cNvSpPr txBox="true"/>
          <p:nvPr/>
        </p:nvSpPr>
        <p:spPr>
          <a:xfrm rot="0">
            <a:off x="4774909" y="788433"/>
            <a:ext cx="8738182" cy="1038015"/>
          </a:xfrm>
          <a:prstGeom prst="rect">
            <a:avLst/>
          </a:prstGeom>
        </p:spPr>
        <p:txBody>
          <a:bodyPr anchor="t" rtlCol="false" tIns="0" lIns="0" bIns="0" rIns="0">
            <a:spAutoFit/>
          </a:bodyPr>
          <a:lstStyle/>
          <a:p>
            <a:pPr algn="ctr">
              <a:lnSpc>
                <a:spcPts val="7688"/>
              </a:lnSpc>
            </a:pPr>
            <a:r>
              <a:rPr lang="en-US" sz="8093" spc="-404">
                <a:solidFill>
                  <a:srgbClr val="2C1749"/>
                </a:solidFill>
                <a:latin typeface="League Spartan"/>
              </a:rPr>
              <a:t>introduction.</a:t>
            </a:r>
          </a:p>
        </p:txBody>
      </p:sp>
      <p:sp>
        <p:nvSpPr>
          <p:cNvPr name="TextBox 11" id="11"/>
          <p:cNvSpPr txBox="true"/>
          <p:nvPr/>
        </p:nvSpPr>
        <p:spPr>
          <a:xfrm rot="0">
            <a:off x="1608270" y="2641111"/>
            <a:ext cx="15071460" cy="6155690"/>
          </a:xfrm>
          <a:prstGeom prst="rect">
            <a:avLst/>
          </a:prstGeom>
        </p:spPr>
        <p:txBody>
          <a:bodyPr anchor="t" rtlCol="false" tIns="0" lIns="0" bIns="0" rIns="0">
            <a:spAutoFit/>
          </a:bodyPr>
          <a:lstStyle/>
          <a:p>
            <a:pPr algn="ctr" marL="626107" indent="-313054" lvl="1">
              <a:lnSpc>
                <a:spcPts val="4059"/>
              </a:lnSpc>
              <a:buFont typeface="Arial"/>
              <a:buChar char="•"/>
            </a:pPr>
            <a:r>
              <a:rPr lang="en-US" sz="2899">
                <a:solidFill>
                  <a:srgbClr val="2C1749"/>
                </a:solidFill>
                <a:latin typeface="Canva Sans"/>
              </a:rPr>
              <a:t>Hello, I'm Shurahbeel Peerzada, a junior year student at Ghulam Ishaq Khan Institute, pursuing a Bachelor's degree in Artificial Intelligence.</a:t>
            </a:r>
          </a:p>
          <a:p>
            <a:pPr algn="ctr">
              <a:lnSpc>
                <a:spcPts val="4059"/>
              </a:lnSpc>
            </a:pPr>
          </a:p>
          <a:p>
            <a:pPr algn="ctr" marL="626107" indent="-313054" lvl="1">
              <a:lnSpc>
                <a:spcPts val="4059"/>
              </a:lnSpc>
              <a:buFont typeface="Arial"/>
              <a:buChar char="•"/>
            </a:pPr>
            <a:r>
              <a:rPr lang="en-US" sz="2899">
                <a:solidFill>
                  <a:srgbClr val="2C1749"/>
                </a:solidFill>
                <a:latin typeface="Canva Sans"/>
              </a:rPr>
              <a:t>I am also a proud member of the Microsoft family, serving as a student ambassador for Microsoft Learn.Been part of technical societies during my time in GIKI</a:t>
            </a:r>
          </a:p>
          <a:p>
            <a:pPr algn="ctr">
              <a:lnSpc>
                <a:spcPts val="4059"/>
              </a:lnSpc>
            </a:pPr>
          </a:p>
          <a:p>
            <a:pPr algn="ctr" marL="626107" indent="-313054" lvl="1">
              <a:lnSpc>
                <a:spcPts val="4059"/>
              </a:lnSpc>
              <a:buFont typeface="Arial"/>
              <a:buChar char="•"/>
            </a:pPr>
            <a:r>
              <a:rPr lang="en-US" sz="2899">
                <a:solidFill>
                  <a:srgbClr val="2C1749"/>
                </a:solidFill>
                <a:latin typeface="Canva Sans"/>
              </a:rPr>
              <a:t>Throughout my time at GIKI, I've actively participated in various technical societies.</a:t>
            </a:r>
          </a:p>
          <a:p>
            <a:pPr algn="ctr">
              <a:lnSpc>
                <a:spcPts val="4059"/>
              </a:lnSpc>
            </a:pPr>
          </a:p>
          <a:p>
            <a:pPr algn="ctr" marL="626107" indent="-313054" lvl="1">
              <a:lnSpc>
                <a:spcPts val="4059"/>
              </a:lnSpc>
              <a:buFont typeface="Arial"/>
              <a:buChar char="•"/>
            </a:pPr>
            <a:r>
              <a:rPr lang="en-US" sz="2899">
                <a:solidFill>
                  <a:srgbClr val="2C1749"/>
                </a:solidFill>
                <a:latin typeface="Canva Sans"/>
              </a:rPr>
              <a:t>Moreover, I've held a position on the executive council of the Microsoft Club GIKI since my sophomore year.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210559" y="6369630"/>
            <a:ext cx="5185989" cy="6648704"/>
          </a:xfrm>
          <a:custGeom>
            <a:avLst/>
            <a:gdLst/>
            <a:ahLst/>
            <a:cxnLst/>
            <a:rect r="r" b="b" t="t" l="l"/>
            <a:pathLst>
              <a:path h="6648704" w="5185989">
                <a:moveTo>
                  <a:pt x="0" y="6648704"/>
                </a:moveTo>
                <a:lnTo>
                  <a:pt x="5185989" y="6648704"/>
                </a:lnTo>
                <a:lnTo>
                  <a:pt x="5185989" y="0"/>
                </a:lnTo>
                <a:lnTo>
                  <a:pt x="0" y="0"/>
                </a:lnTo>
                <a:lnTo>
                  <a:pt x="0" y="6648704"/>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7276176" y="2329162"/>
            <a:ext cx="4675620" cy="3371144"/>
          </a:xfrm>
          <a:custGeom>
            <a:avLst/>
            <a:gdLst/>
            <a:ahLst/>
            <a:cxnLst/>
            <a:rect r="r" b="b" t="t" l="l"/>
            <a:pathLst>
              <a:path h="3371144" w="4675620">
                <a:moveTo>
                  <a:pt x="0" y="0"/>
                </a:moveTo>
                <a:lnTo>
                  <a:pt x="4675620" y="0"/>
                </a:lnTo>
                <a:lnTo>
                  <a:pt x="4675620" y="3371145"/>
                </a:lnTo>
                <a:lnTo>
                  <a:pt x="0" y="3371145"/>
                </a:lnTo>
                <a:lnTo>
                  <a:pt x="0" y="0"/>
                </a:lnTo>
                <a:close/>
              </a:path>
            </a:pathLst>
          </a:custGeom>
          <a:blipFill>
            <a:blip r:embed="rId9"/>
            <a:stretch>
              <a:fillRect l="-4216" t="0" r="-4216" b="-6326"/>
            </a:stretch>
          </a:blipFill>
        </p:spPr>
      </p:sp>
      <p:sp>
        <p:nvSpPr>
          <p:cNvPr name="Freeform 7" id="7"/>
          <p:cNvSpPr/>
          <p:nvPr/>
        </p:nvSpPr>
        <p:spPr>
          <a:xfrm flipH="false" flipV="false" rot="0">
            <a:off x="12786885" y="2329162"/>
            <a:ext cx="4328073" cy="3371144"/>
          </a:xfrm>
          <a:custGeom>
            <a:avLst/>
            <a:gdLst/>
            <a:ahLst/>
            <a:cxnLst/>
            <a:rect r="r" b="b" t="t" l="l"/>
            <a:pathLst>
              <a:path h="3371144" w="4328073">
                <a:moveTo>
                  <a:pt x="0" y="0"/>
                </a:moveTo>
                <a:lnTo>
                  <a:pt x="4328073" y="0"/>
                </a:lnTo>
                <a:lnTo>
                  <a:pt x="4328073" y="3371145"/>
                </a:lnTo>
                <a:lnTo>
                  <a:pt x="0" y="3371145"/>
                </a:lnTo>
                <a:lnTo>
                  <a:pt x="0" y="0"/>
                </a:lnTo>
                <a:close/>
              </a:path>
            </a:pathLst>
          </a:custGeom>
          <a:blipFill>
            <a:blip r:embed="rId10"/>
            <a:stretch>
              <a:fillRect l="0" t="-11475" r="0" b="-16910"/>
            </a:stretch>
          </a:blipFill>
        </p:spPr>
      </p:sp>
      <p:sp>
        <p:nvSpPr>
          <p:cNvPr name="Freeform 8" id="8"/>
          <p:cNvSpPr/>
          <p:nvPr/>
        </p:nvSpPr>
        <p:spPr>
          <a:xfrm flipH="false" flipV="false" rot="0">
            <a:off x="860101" y="2329162"/>
            <a:ext cx="5577876" cy="3371144"/>
          </a:xfrm>
          <a:custGeom>
            <a:avLst/>
            <a:gdLst/>
            <a:ahLst/>
            <a:cxnLst/>
            <a:rect r="r" b="b" t="t" l="l"/>
            <a:pathLst>
              <a:path h="3371144" w="5577876">
                <a:moveTo>
                  <a:pt x="0" y="0"/>
                </a:moveTo>
                <a:lnTo>
                  <a:pt x="5577875" y="0"/>
                </a:lnTo>
                <a:lnTo>
                  <a:pt x="5577875" y="3371145"/>
                </a:lnTo>
                <a:lnTo>
                  <a:pt x="0" y="3371145"/>
                </a:lnTo>
                <a:lnTo>
                  <a:pt x="0" y="0"/>
                </a:lnTo>
                <a:close/>
              </a:path>
            </a:pathLst>
          </a:custGeom>
          <a:blipFill>
            <a:blip r:embed="rId11"/>
            <a:stretch>
              <a:fillRect l="-7444" t="0" r="0" b="0"/>
            </a:stretch>
          </a:blipFill>
        </p:spPr>
      </p:sp>
      <p:sp>
        <p:nvSpPr>
          <p:cNvPr name="TextBox 9" id="9"/>
          <p:cNvSpPr txBox="true"/>
          <p:nvPr/>
        </p:nvSpPr>
        <p:spPr>
          <a:xfrm rot="0">
            <a:off x="6847691" y="604942"/>
            <a:ext cx="4592618" cy="1038015"/>
          </a:xfrm>
          <a:prstGeom prst="rect">
            <a:avLst/>
          </a:prstGeom>
        </p:spPr>
        <p:txBody>
          <a:bodyPr anchor="t" rtlCol="false" tIns="0" lIns="0" bIns="0" rIns="0">
            <a:spAutoFit/>
          </a:bodyPr>
          <a:lstStyle/>
          <a:p>
            <a:pPr>
              <a:lnSpc>
                <a:spcPts val="7688"/>
              </a:lnSpc>
            </a:pPr>
            <a:r>
              <a:rPr lang="en-US" sz="8093" spc="-404">
                <a:solidFill>
                  <a:srgbClr val="2C1749"/>
                </a:solidFill>
                <a:latin typeface="League Spartan"/>
              </a:rPr>
              <a:t>Activities</a:t>
            </a:r>
          </a:p>
        </p:txBody>
      </p:sp>
      <p:sp>
        <p:nvSpPr>
          <p:cNvPr name="TextBox 10" id="10"/>
          <p:cNvSpPr txBox="true"/>
          <p:nvPr/>
        </p:nvSpPr>
        <p:spPr>
          <a:xfrm rot="0">
            <a:off x="444831" y="5774635"/>
            <a:ext cx="5993145" cy="396240"/>
          </a:xfrm>
          <a:prstGeom prst="rect">
            <a:avLst/>
          </a:prstGeom>
        </p:spPr>
        <p:txBody>
          <a:bodyPr anchor="t" rtlCol="false" tIns="0" lIns="0" bIns="0" rIns="0">
            <a:spAutoFit/>
          </a:bodyPr>
          <a:lstStyle/>
          <a:p>
            <a:pPr algn="ctr">
              <a:lnSpc>
                <a:spcPts val="3359"/>
              </a:lnSpc>
            </a:pPr>
            <a:r>
              <a:rPr lang="en-US" sz="2400">
                <a:solidFill>
                  <a:srgbClr val="2C1749"/>
                </a:solidFill>
                <a:latin typeface="Canva Sans Bold"/>
              </a:rPr>
              <a:t>Hosted a hackathon as the head</a:t>
            </a:r>
          </a:p>
        </p:txBody>
      </p:sp>
      <p:sp>
        <p:nvSpPr>
          <p:cNvPr name="TextBox 11" id="11"/>
          <p:cNvSpPr txBox="true"/>
          <p:nvPr/>
        </p:nvSpPr>
        <p:spPr>
          <a:xfrm rot="0">
            <a:off x="7265571" y="5817815"/>
            <a:ext cx="4686226" cy="815340"/>
          </a:xfrm>
          <a:prstGeom prst="rect">
            <a:avLst/>
          </a:prstGeom>
        </p:spPr>
        <p:txBody>
          <a:bodyPr anchor="t" rtlCol="false" tIns="0" lIns="0" bIns="0" rIns="0">
            <a:spAutoFit/>
          </a:bodyPr>
          <a:lstStyle/>
          <a:p>
            <a:pPr algn="ctr">
              <a:lnSpc>
                <a:spcPts val="3359"/>
              </a:lnSpc>
            </a:pPr>
            <a:r>
              <a:rPr lang="en-US" sz="2400">
                <a:solidFill>
                  <a:srgbClr val="2C1749"/>
                </a:solidFill>
                <a:latin typeface="Canva Sans Bold"/>
              </a:rPr>
              <a:t>L’OREAL brandstorm 23 National Semifinalist</a:t>
            </a:r>
          </a:p>
        </p:txBody>
      </p:sp>
      <p:sp>
        <p:nvSpPr>
          <p:cNvPr name="TextBox 12" id="12"/>
          <p:cNvSpPr txBox="true"/>
          <p:nvPr/>
        </p:nvSpPr>
        <p:spPr>
          <a:xfrm rot="0">
            <a:off x="12703109" y="5942910"/>
            <a:ext cx="4495624" cy="815339"/>
          </a:xfrm>
          <a:prstGeom prst="rect">
            <a:avLst/>
          </a:prstGeom>
        </p:spPr>
        <p:txBody>
          <a:bodyPr anchor="t" rtlCol="false" tIns="0" lIns="0" bIns="0" rIns="0">
            <a:spAutoFit/>
          </a:bodyPr>
          <a:lstStyle/>
          <a:p>
            <a:pPr algn="ctr">
              <a:lnSpc>
                <a:spcPts val="3360"/>
              </a:lnSpc>
            </a:pPr>
            <a:r>
              <a:rPr lang="en-US" sz="2400">
                <a:solidFill>
                  <a:srgbClr val="2C1749"/>
                </a:solidFill>
                <a:latin typeface="Canva Sans Bold"/>
              </a:rPr>
              <a:t>BAT Battle of minds National Semifinalist 2023</a:t>
            </a:r>
          </a:p>
        </p:txBody>
      </p:sp>
      <p:sp>
        <p:nvSpPr>
          <p:cNvPr name="TextBox 13" id="13"/>
          <p:cNvSpPr txBox="true"/>
          <p:nvPr/>
        </p:nvSpPr>
        <p:spPr>
          <a:xfrm rot="0">
            <a:off x="10813528" y="8034092"/>
            <a:ext cx="6997312" cy="1659890"/>
          </a:xfrm>
          <a:prstGeom prst="rect">
            <a:avLst/>
          </a:prstGeom>
        </p:spPr>
        <p:txBody>
          <a:bodyPr anchor="t" rtlCol="false" tIns="0" lIns="0" bIns="0" rIns="0">
            <a:spAutoFit/>
          </a:bodyPr>
          <a:lstStyle/>
          <a:p>
            <a:pPr algn="ctr">
              <a:lnSpc>
                <a:spcPts val="4759"/>
              </a:lnSpc>
            </a:pPr>
            <a:r>
              <a:rPr lang="en-US" sz="3399">
                <a:solidFill>
                  <a:srgbClr val="2C1749"/>
                </a:solidFill>
                <a:latin typeface="Canva Sans Bold"/>
              </a:rPr>
              <a:t>Other Activities/Achievement:</a:t>
            </a:r>
          </a:p>
          <a:p>
            <a:pPr algn="ctr">
              <a:lnSpc>
                <a:spcPts val="1820"/>
              </a:lnSpc>
            </a:pPr>
          </a:p>
          <a:p>
            <a:pPr algn="ctr">
              <a:lnSpc>
                <a:spcPts val="3359"/>
              </a:lnSpc>
            </a:pPr>
            <a:r>
              <a:rPr lang="en-US" sz="2400">
                <a:solidFill>
                  <a:srgbClr val="2C1749"/>
                </a:solidFill>
                <a:latin typeface="Canva Sans Bold"/>
              </a:rPr>
              <a:t>Machine Learning Intern at Techlogix</a:t>
            </a:r>
          </a:p>
          <a:p>
            <a:pPr algn="ctr">
              <a:lnSpc>
                <a:spcPts val="3359"/>
              </a:lnSpc>
            </a:pPr>
            <a:r>
              <a:rPr lang="en-US" sz="2400">
                <a:solidFill>
                  <a:srgbClr val="2C1749"/>
                </a:solidFill>
                <a:latin typeface="Canva Sans Bold"/>
              </a:rPr>
              <a:t>Microsoft Learn Student Ambassador (Alpha)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stretch>
              <a:fillRect l="0" t="0" r="0" b="0"/>
            </a:stretch>
          </a:blipFill>
        </p:spPr>
      </p:sp>
      <p:sp>
        <p:nvSpPr>
          <p:cNvPr name="Freeform 8" id="8"/>
          <p:cNvSpPr/>
          <p:nvPr/>
        </p:nvSpPr>
        <p:spPr>
          <a:xfrm flipH="false" flipV="false" rot="0">
            <a:off x="10892657" y="6464603"/>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0">
            <a:off x="14557480" y="2509895"/>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4278006" y="5056463"/>
            <a:ext cx="9731988" cy="1218502"/>
          </a:xfrm>
          <a:prstGeom prst="rect">
            <a:avLst/>
          </a:prstGeom>
        </p:spPr>
        <p:txBody>
          <a:bodyPr anchor="t" rtlCol="false" tIns="0" lIns="0" bIns="0" rIns="0">
            <a:spAutoFit/>
          </a:bodyPr>
          <a:lstStyle/>
          <a:p>
            <a:pPr algn="ctr">
              <a:lnSpc>
                <a:spcPts val="9099"/>
              </a:lnSpc>
            </a:pPr>
            <a:r>
              <a:rPr lang="en-US" sz="9578" spc="-478">
                <a:solidFill>
                  <a:srgbClr val="FFFFFF"/>
                </a:solidFill>
                <a:latin typeface="League Spartan"/>
              </a:rPr>
              <a:t>Ideas </a:t>
            </a:r>
          </a:p>
        </p:txBody>
      </p:sp>
      <p:sp>
        <p:nvSpPr>
          <p:cNvPr name="AutoShape 12" id="12"/>
          <p:cNvSpPr/>
          <p:nvPr/>
        </p:nvSpPr>
        <p:spPr>
          <a:xfrm flipH="true">
            <a:off x="-2120749" y="6557885"/>
            <a:ext cx="20693924" cy="0"/>
          </a:xfrm>
          <a:prstGeom prst="line">
            <a:avLst/>
          </a:prstGeom>
          <a:ln cap="flat" w="38100">
            <a:solidFill>
              <a:srgbClr val="FFFFFF"/>
            </a:solidFill>
            <a:prstDash val="solid"/>
            <a:headEnd type="none" len="sm" w="sm"/>
            <a:tailEnd type="none" len="sm" w="sm"/>
          </a:ln>
        </p:spPr>
      </p:sp>
      <p:sp>
        <p:nvSpPr>
          <p:cNvPr name="AutoShape 13" id="13"/>
          <p:cNvSpPr/>
          <p:nvPr/>
        </p:nvSpPr>
        <p:spPr>
          <a:xfrm flipH="true">
            <a:off x="-2120749" y="4398837"/>
            <a:ext cx="20693924" cy="0"/>
          </a:xfrm>
          <a:prstGeom prst="line">
            <a:avLst/>
          </a:prstGeom>
          <a:ln cap="flat" w="38100">
            <a:solidFill>
              <a:srgbClr val="FFFFFF"/>
            </a:solidFill>
            <a:prstDash val="solid"/>
            <a:headEnd type="none" len="sm" w="sm"/>
            <a:tailEnd type="none" len="sm" w="sm"/>
          </a:ln>
        </p:spPr>
      </p:sp>
      <p:grpSp>
        <p:nvGrpSpPr>
          <p:cNvPr name="Group 14" id="14"/>
          <p:cNvGrpSpPr/>
          <p:nvPr/>
        </p:nvGrpSpPr>
        <p:grpSpPr>
          <a:xfrm rot="0">
            <a:off x="8340534" y="2452630"/>
            <a:ext cx="1606933" cy="1127811"/>
            <a:chOff x="0" y="0"/>
            <a:chExt cx="423225" cy="297037"/>
          </a:xfrm>
        </p:grpSpPr>
        <p:sp>
          <p:nvSpPr>
            <p:cNvPr name="Freeform 15" id="15"/>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6" id="16"/>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sp>
        <p:nvSpPr>
          <p:cNvPr name="TextBox 17" id="17"/>
          <p:cNvSpPr txBox="true"/>
          <p:nvPr/>
        </p:nvSpPr>
        <p:spPr>
          <a:xfrm rot="0">
            <a:off x="8340534" y="2692850"/>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231165" y="0"/>
            <a:ext cx="5961627" cy="7339087"/>
            <a:chOff x="0" y="0"/>
            <a:chExt cx="7948837" cy="9785449"/>
          </a:xfrm>
        </p:grpSpPr>
        <p:pic>
          <p:nvPicPr>
            <p:cNvPr name="Picture 3" id="3"/>
            <p:cNvPicPr>
              <a:picLocks noChangeAspect="true"/>
            </p:cNvPicPr>
            <p:nvPr/>
          </p:nvPicPr>
          <p:blipFill>
            <a:blip r:embed="rId2"/>
            <a:srcRect l="9384" t="0" r="9384" b="0"/>
            <a:stretch>
              <a:fillRect/>
            </a:stretch>
          </p:blipFill>
          <p:spPr>
            <a:xfrm flipH="false" flipV="false">
              <a:off x="0" y="0"/>
              <a:ext cx="7948837" cy="9785449"/>
            </a:xfrm>
            <a:prstGeom prst="rect">
              <a:avLst/>
            </a:prstGeom>
          </p:spPr>
        </p:pic>
      </p:grpSp>
      <p:sp>
        <p:nvSpPr>
          <p:cNvPr name="Freeform 4" id="4"/>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5"/>
            <a:stretch>
              <a:fillRect l="0" t="0" r="0" b="0"/>
            </a:stretch>
          </a:blipFill>
        </p:spPr>
      </p:sp>
      <p:sp>
        <p:nvSpPr>
          <p:cNvPr name="Freeform 6" id="6"/>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false" flipV="false" rot="0">
            <a:off x="12716094" y="6128875"/>
            <a:ext cx="6314098" cy="6258849"/>
          </a:xfrm>
          <a:custGeom>
            <a:avLst/>
            <a:gdLst/>
            <a:ahLst/>
            <a:cxnLst/>
            <a:rect r="r" b="b" t="t" l="l"/>
            <a:pathLst>
              <a:path h="6258849" w="6314098">
                <a:moveTo>
                  <a:pt x="0" y="0"/>
                </a:moveTo>
                <a:lnTo>
                  <a:pt x="6314098" y="0"/>
                </a:lnTo>
                <a:lnTo>
                  <a:pt x="6314098" y="6258850"/>
                </a:lnTo>
                <a:lnTo>
                  <a:pt x="0" y="6258850"/>
                </a:lnTo>
                <a:lnTo>
                  <a:pt x="0" y="0"/>
                </a:lnTo>
                <a:close/>
              </a:path>
            </a:pathLst>
          </a:custGeom>
          <a:blipFill>
            <a:blip r:embed="rId5">
              <a:alphaModFix amt="40000"/>
            </a:blip>
            <a:stretch>
              <a:fillRect l="0" t="0" r="0" b="0"/>
            </a:stretch>
          </a:blipFill>
        </p:spPr>
      </p:sp>
      <p:sp>
        <p:nvSpPr>
          <p:cNvPr name="Freeform 9" id="9"/>
          <p:cNvSpPr/>
          <p:nvPr/>
        </p:nvSpPr>
        <p:spPr>
          <a:xfrm flipH="false" flipV="false" rot="0">
            <a:off x="10892657" y="7644207"/>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5873143" y="6662224"/>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6">
              <a:alphaModFix amt="40000"/>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true" flipV="true" rot="0">
            <a:off x="14555275" y="383306"/>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10">
              <a:alphaModFix amt="40000"/>
              <a:extLst>
                <a:ext uri="{96DAC541-7B7A-43D3-8B79-37D633B846F1}">
                  <asvg:svgBlip xmlns:asvg="http://schemas.microsoft.com/office/drawing/2016/SVG/main" r:embed="rId11"/>
                </a:ext>
              </a:extLst>
            </a:blip>
            <a:stretch>
              <a:fillRect l="0" t="0" r="0" b="0"/>
            </a:stretch>
          </a:blipFill>
        </p:spPr>
      </p:sp>
      <p:sp>
        <p:nvSpPr>
          <p:cNvPr name="TextBox 12" id="12"/>
          <p:cNvSpPr txBox="true"/>
          <p:nvPr/>
        </p:nvSpPr>
        <p:spPr>
          <a:xfrm rot="0">
            <a:off x="8708873" y="604942"/>
            <a:ext cx="6935527" cy="1038015"/>
          </a:xfrm>
          <a:prstGeom prst="rect">
            <a:avLst/>
          </a:prstGeom>
        </p:spPr>
        <p:txBody>
          <a:bodyPr anchor="t" rtlCol="false" tIns="0" lIns="0" bIns="0" rIns="0">
            <a:spAutoFit/>
          </a:bodyPr>
          <a:lstStyle/>
          <a:p>
            <a:pPr>
              <a:lnSpc>
                <a:spcPts val="7688"/>
              </a:lnSpc>
            </a:pPr>
            <a:r>
              <a:rPr lang="en-US" sz="8093" spc="-404">
                <a:solidFill>
                  <a:srgbClr val="2C1749"/>
                </a:solidFill>
                <a:latin typeface="League Spartan"/>
              </a:rPr>
              <a:t>the idea.</a:t>
            </a:r>
          </a:p>
        </p:txBody>
      </p:sp>
      <p:sp>
        <p:nvSpPr>
          <p:cNvPr name="TextBox 13" id="13"/>
          <p:cNvSpPr txBox="true"/>
          <p:nvPr/>
        </p:nvSpPr>
        <p:spPr>
          <a:xfrm rot="0">
            <a:off x="8708873" y="2366408"/>
            <a:ext cx="7946092" cy="7836385"/>
          </a:xfrm>
          <a:prstGeom prst="rect">
            <a:avLst/>
          </a:prstGeom>
        </p:spPr>
        <p:txBody>
          <a:bodyPr anchor="t" rtlCol="false" tIns="0" lIns="0" bIns="0" rIns="0">
            <a:spAutoFit/>
          </a:bodyPr>
          <a:lstStyle/>
          <a:p>
            <a:pPr algn="just">
              <a:lnSpc>
                <a:spcPts val="4175"/>
              </a:lnSpc>
            </a:pPr>
            <a:r>
              <a:rPr lang="en-US" sz="3211" spc="160">
                <a:solidFill>
                  <a:srgbClr val="2C1749"/>
                </a:solidFill>
                <a:latin typeface="Montserrat"/>
              </a:rPr>
              <a:t>My idea for the on campus activity is simple and hassle free.</a:t>
            </a:r>
          </a:p>
          <a:p>
            <a:pPr algn="just">
              <a:lnSpc>
                <a:spcPts val="4175"/>
              </a:lnSpc>
            </a:pPr>
          </a:p>
          <a:p>
            <a:pPr algn="just">
              <a:lnSpc>
                <a:spcPts val="4175"/>
              </a:lnSpc>
            </a:pPr>
            <a:r>
              <a:rPr lang="en-US" sz="3211" spc="160">
                <a:solidFill>
                  <a:srgbClr val="2C1749"/>
                </a:solidFill>
                <a:latin typeface="Montserrat"/>
              </a:rPr>
              <a:t>As a member of the Microsoft Club GIKI's executive council, I help run the "Logikal" podcast, where we connect with industry experts and professors to share valuable insights. I am planning to host a podcast episode with Arbisoft, featuring a live audience of GIK students to have their questions answered.</a:t>
            </a:r>
          </a:p>
          <a:p>
            <a:pPr algn="just">
              <a:lnSpc>
                <a:spcPts val="4175"/>
              </a:lnSpc>
            </a:pPr>
          </a:p>
          <a:p>
            <a:pPr algn="just">
              <a:lnSpc>
                <a:spcPts val="4175"/>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4601" y="-2092840"/>
            <a:ext cx="4850918" cy="4808473"/>
          </a:xfrm>
          <a:custGeom>
            <a:avLst/>
            <a:gdLst/>
            <a:ahLst/>
            <a:cxnLst/>
            <a:rect r="r" b="b" t="t" l="l"/>
            <a:pathLst>
              <a:path h="4808473" w="4850918">
                <a:moveTo>
                  <a:pt x="0" y="0"/>
                </a:moveTo>
                <a:lnTo>
                  <a:pt x="4850918" y="0"/>
                </a:lnTo>
                <a:lnTo>
                  <a:pt x="4850918" y="4808472"/>
                </a:lnTo>
                <a:lnTo>
                  <a:pt x="0" y="4808472"/>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232405" y="8590821"/>
            <a:ext cx="5185989" cy="6648704"/>
          </a:xfrm>
          <a:custGeom>
            <a:avLst/>
            <a:gdLst/>
            <a:ahLst/>
            <a:cxnLst/>
            <a:rect r="r" b="b" t="t" l="l"/>
            <a:pathLst>
              <a:path h="6648704" w="5185989">
                <a:moveTo>
                  <a:pt x="0" y="6648705"/>
                </a:moveTo>
                <a:lnTo>
                  <a:pt x="5185990" y="6648705"/>
                </a:lnTo>
                <a:lnTo>
                  <a:pt x="5185990"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false" flipV="false" rot="0">
            <a:off x="13300936" y="7839658"/>
            <a:ext cx="6314098" cy="6258849"/>
          </a:xfrm>
          <a:custGeom>
            <a:avLst/>
            <a:gdLst/>
            <a:ahLst/>
            <a:cxnLst/>
            <a:rect r="r" b="b" t="t" l="l"/>
            <a:pathLst>
              <a:path h="6258849" w="6314098">
                <a:moveTo>
                  <a:pt x="0" y="0"/>
                </a:moveTo>
                <a:lnTo>
                  <a:pt x="6314098" y="0"/>
                </a:lnTo>
                <a:lnTo>
                  <a:pt x="6314098" y="6258849"/>
                </a:lnTo>
                <a:lnTo>
                  <a:pt x="0" y="6258849"/>
                </a:lnTo>
                <a:lnTo>
                  <a:pt x="0" y="0"/>
                </a:lnTo>
                <a:close/>
              </a:path>
            </a:pathLst>
          </a:custGeom>
          <a:blipFill>
            <a:blip r:embed="rId4"/>
            <a:stretch>
              <a:fillRect l="0" t="0" r="0" b="0"/>
            </a:stretch>
          </a:blipFill>
        </p:spPr>
      </p:sp>
      <p:sp>
        <p:nvSpPr>
          <p:cNvPr name="Freeform 7" id="7"/>
          <p:cNvSpPr/>
          <p:nvPr/>
        </p:nvSpPr>
        <p:spPr>
          <a:xfrm flipH="false" flipV="false" rot="0">
            <a:off x="12018431" y="9167897"/>
            <a:ext cx="5240869" cy="4930610"/>
          </a:xfrm>
          <a:custGeom>
            <a:avLst/>
            <a:gdLst/>
            <a:ahLst/>
            <a:cxnLst/>
            <a:rect r="r" b="b" t="t" l="l"/>
            <a:pathLst>
              <a:path h="4930610" w="5240869">
                <a:moveTo>
                  <a:pt x="0" y="0"/>
                </a:moveTo>
                <a:lnTo>
                  <a:pt x="5240869" y="0"/>
                </a:lnTo>
                <a:lnTo>
                  <a:pt x="5240869" y="4930610"/>
                </a:lnTo>
                <a:lnTo>
                  <a:pt x="0" y="4930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6974263" y="6071927"/>
            <a:ext cx="4829714" cy="6191941"/>
          </a:xfrm>
          <a:custGeom>
            <a:avLst/>
            <a:gdLst/>
            <a:ahLst/>
            <a:cxnLst/>
            <a:rect r="r" b="b" t="t" l="l"/>
            <a:pathLst>
              <a:path h="6191941" w="4829714">
                <a:moveTo>
                  <a:pt x="0" y="0"/>
                </a:moveTo>
                <a:lnTo>
                  <a:pt x="4829715" y="0"/>
                </a:lnTo>
                <a:lnTo>
                  <a:pt x="4829715"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true" rot="0">
            <a:off x="16074301" y="-415827"/>
            <a:ext cx="3156500" cy="2519303"/>
          </a:xfrm>
          <a:custGeom>
            <a:avLst/>
            <a:gdLst/>
            <a:ahLst/>
            <a:cxnLst/>
            <a:rect r="r" b="b" t="t" l="l"/>
            <a:pathLst>
              <a:path h="2519303" w="3156500">
                <a:moveTo>
                  <a:pt x="3156500" y="2519303"/>
                </a:moveTo>
                <a:lnTo>
                  <a:pt x="0" y="2519303"/>
                </a:lnTo>
                <a:lnTo>
                  <a:pt x="0" y="0"/>
                </a:lnTo>
                <a:lnTo>
                  <a:pt x="3156500" y="0"/>
                </a:lnTo>
                <a:lnTo>
                  <a:pt x="3156500" y="2519303"/>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0" id="10"/>
          <p:cNvSpPr txBox="true"/>
          <p:nvPr/>
        </p:nvSpPr>
        <p:spPr>
          <a:xfrm rot="0">
            <a:off x="4851600" y="604942"/>
            <a:ext cx="8947089" cy="1038015"/>
          </a:xfrm>
          <a:prstGeom prst="rect">
            <a:avLst/>
          </a:prstGeom>
        </p:spPr>
        <p:txBody>
          <a:bodyPr anchor="t" rtlCol="false" tIns="0" lIns="0" bIns="0" rIns="0">
            <a:spAutoFit/>
          </a:bodyPr>
          <a:lstStyle/>
          <a:p>
            <a:pPr>
              <a:lnSpc>
                <a:spcPts val="7688"/>
              </a:lnSpc>
            </a:pPr>
            <a:r>
              <a:rPr lang="en-US" sz="8093" spc="-404">
                <a:solidFill>
                  <a:srgbClr val="2C1749"/>
                </a:solidFill>
                <a:latin typeface="League Spartan"/>
              </a:rPr>
              <a:t>a few other steps</a:t>
            </a:r>
          </a:p>
        </p:txBody>
      </p:sp>
      <p:sp>
        <p:nvSpPr>
          <p:cNvPr name="TextBox 11" id="11"/>
          <p:cNvSpPr txBox="true"/>
          <p:nvPr/>
        </p:nvSpPr>
        <p:spPr>
          <a:xfrm rot="0">
            <a:off x="1569790" y="1807398"/>
            <a:ext cx="15404474" cy="8585865"/>
          </a:xfrm>
          <a:prstGeom prst="rect">
            <a:avLst/>
          </a:prstGeom>
        </p:spPr>
        <p:txBody>
          <a:bodyPr anchor="t" rtlCol="false" tIns="0" lIns="0" bIns="0" rIns="0">
            <a:spAutoFit/>
          </a:bodyPr>
          <a:lstStyle/>
          <a:p>
            <a:pPr algn="just">
              <a:lnSpc>
                <a:spcPts val="3376"/>
              </a:lnSpc>
            </a:pPr>
            <a:r>
              <a:rPr lang="en-US" sz="2597" spc="129">
                <a:solidFill>
                  <a:srgbClr val="2C1749"/>
                </a:solidFill>
                <a:latin typeface="Montserrat"/>
              </a:rPr>
              <a:t>In addition to the podcast idea, we have various other inclusive events within the Microsoft Club GIKI with which we can collaborate, such as our weekly learning and development sessions and an annual hackathon. </a:t>
            </a:r>
          </a:p>
          <a:p>
            <a:pPr algn="just">
              <a:lnSpc>
                <a:spcPts val="3376"/>
              </a:lnSpc>
            </a:pPr>
          </a:p>
          <a:p>
            <a:pPr algn="just">
              <a:lnSpc>
                <a:spcPts val="3376"/>
              </a:lnSpc>
            </a:pPr>
            <a:r>
              <a:rPr lang="en-US" sz="2597" spc="129">
                <a:solidFill>
                  <a:srgbClr val="2C1749"/>
                </a:solidFill>
                <a:latin typeface="Montserrat"/>
              </a:rPr>
              <a:t>I</a:t>
            </a:r>
            <a:r>
              <a:rPr lang="en-US" sz="2597" spc="129">
                <a:solidFill>
                  <a:srgbClr val="2C1749"/>
                </a:solidFill>
                <a:latin typeface="Montserrat"/>
              </a:rPr>
              <a:t> can extend an invitation to Arbisoft specialists to host a session about their organization, introducing students to what Arbisoft represents. Furthermore, I find inspiration in the Juniper hackathons organized by Arbisoft, and I'm confident that many GIK students will be eager to participate, given their enthusiasm for such events. Even if a specialist isn't available, I can personally conduct an informative session about Arbisoft during our welcome parties for faculty. </a:t>
            </a:r>
          </a:p>
          <a:p>
            <a:pPr algn="just">
              <a:lnSpc>
                <a:spcPts val="3376"/>
              </a:lnSpc>
            </a:pPr>
          </a:p>
          <a:p>
            <a:pPr algn="just">
              <a:lnSpc>
                <a:spcPts val="3376"/>
              </a:lnSpc>
            </a:pPr>
            <a:r>
              <a:rPr lang="en-US" sz="2597" spc="129">
                <a:solidFill>
                  <a:srgbClr val="2C1749"/>
                </a:solidFill>
                <a:latin typeface="Montserrat"/>
              </a:rPr>
              <a:t>This way, we ensure that the knowledge and opportunities provided by Arbisoft reach a wider audience at GIKI.</a:t>
            </a:r>
          </a:p>
          <a:p>
            <a:pPr algn="just">
              <a:lnSpc>
                <a:spcPts val="3376"/>
              </a:lnSpc>
            </a:pPr>
          </a:p>
          <a:p>
            <a:pPr algn="just">
              <a:lnSpc>
                <a:spcPts val="3376"/>
              </a:lnSpc>
            </a:pPr>
          </a:p>
          <a:p>
            <a:pPr algn="just">
              <a:lnSpc>
                <a:spcPts val="3376"/>
              </a:lnSpc>
            </a:pPr>
            <a:r>
              <a:rPr lang="en-US" sz="2597" spc="129">
                <a:solidFill>
                  <a:srgbClr val="2C1749"/>
                </a:solidFill>
                <a:latin typeface="Montserrat"/>
              </a:rPr>
              <a:t>To further make things easier all of the events mentioned above are easily approved. The only condition to make these events happen are the approvals of advisor and dean for hall requisitions which is not a problem since we are conducting such events from start of our university.</a:t>
            </a:r>
          </a:p>
          <a:p>
            <a:pPr algn="just">
              <a:lnSpc>
                <a:spcPts val="3636"/>
              </a:lnSpc>
              <a:spcBef>
                <a:spcPct val="0"/>
              </a:spcBef>
            </a:pPr>
          </a:p>
        </p:txBody>
      </p:sp>
      <p:sp>
        <p:nvSpPr>
          <p:cNvPr name="TextBox 12" id="12"/>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13" id="13"/>
          <p:cNvSpPr txBox="true"/>
          <p:nvPr/>
        </p:nvSpPr>
        <p:spPr>
          <a:xfrm rot="0">
            <a:off x="1569790" y="7452308"/>
            <a:ext cx="4348758" cy="688974"/>
          </a:xfrm>
          <a:prstGeom prst="rect">
            <a:avLst/>
          </a:prstGeom>
        </p:spPr>
        <p:txBody>
          <a:bodyPr anchor="t" rtlCol="false" tIns="0" lIns="0" bIns="0" rIns="0">
            <a:spAutoFit/>
          </a:bodyPr>
          <a:lstStyle/>
          <a:p>
            <a:pPr algn="ctr">
              <a:lnSpc>
                <a:spcPts val="5600"/>
              </a:lnSpc>
            </a:pPr>
            <a:r>
              <a:rPr lang="en-US" sz="4000">
                <a:solidFill>
                  <a:srgbClr val="2C1749"/>
                </a:solidFill>
                <a:latin typeface="Canva Sans Bold"/>
              </a:rPr>
              <a:t>Approval Process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C1749"/>
        </a:solidFill>
      </p:bgPr>
    </p:bg>
    <p:spTree>
      <p:nvGrpSpPr>
        <p:cNvPr id="1" name=""/>
        <p:cNvGrpSpPr/>
        <p:nvPr/>
      </p:nvGrpSpPr>
      <p:grpSpPr>
        <a:xfrm>
          <a:off x="0" y="0"/>
          <a:ext cx="0" cy="0"/>
          <a:chOff x="0" y="0"/>
          <a:chExt cx="0" cy="0"/>
        </a:xfrm>
      </p:grpSpPr>
      <p:sp>
        <p:nvSpPr>
          <p:cNvPr name="Freeform 2" id="2"/>
          <p:cNvSpPr/>
          <p:nvPr/>
        </p:nvSpPr>
        <p:spPr>
          <a:xfrm flipH="false" flipV="false" rot="0">
            <a:off x="-389269" y="-415827"/>
            <a:ext cx="5240869" cy="4930610"/>
          </a:xfrm>
          <a:custGeom>
            <a:avLst/>
            <a:gdLst/>
            <a:ahLst/>
            <a:cxnLst/>
            <a:rect r="r" b="b" t="t" l="l"/>
            <a:pathLst>
              <a:path h="4930610" w="5240869">
                <a:moveTo>
                  <a:pt x="0" y="0"/>
                </a:moveTo>
                <a:lnTo>
                  <a:pt x="5240869" y="0"/>
                </a:lnTo>
                <a:lnTo>
                  <a:pt x="5240869" y="4930609"/>
                </a:lnTo>
                <a:lnTo>
                  <a:pt x="0" y="4930609"/>
                </a:lnTo>
                <a:lnTo>
                  <a:pt x="0" y="0"/>
                </a:lnTo>
                <a:close/>
              </a:path>
            </a:pathLst>
          </a:custGeom>
          <a:blipFill>
            <a:blip r:embed="rId2">
              <a:alphaModFix amt="40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43023" y="1365310"/>
            <a:ext cx="4850918" cy="4808473"/>
          </a:xfrm>
          <a:custGeom>
            <a:avLst/>
            <a:gdLst/>
            <a:ahLst/>
            <a:cxnLst/>
            <a:rect r="r" b="b" t="t" l="l"/>
            <a:pathLst>
              <a:path h="4808473" w="4850918">
                <a:moveTo>
                  <a:pt x="0" y="0"/>
                </a:moveTo>
                <a:lnTo>
                  <a:pt x="4850918" y="0"/>
                </a:lnTo>
                <a:lnTo>
                  <a:pt x="4850918" y="4808473"/>
                </a:lnTo>
                <a:lnTo>
                  <a:pt x="0" y="4808473"/>
                </a:lnTo>
                <a:lnTo>
                  <a:pt x="0" y="0"/>
                </a:lnTo>
                <a:close/>
              </a:path>
            </a:pathLst>
          </a:custGeom>
          <a:blipFill>
            <a:blip r:embed="rId4">
              <a:alphaModFix amt="40000"/>
            </a:blip>
            <a:stretch>
              <a:fillRect l="0" t="0" r="0" b="0"/>
            </a:stretch>
          </a:blipFill>
        </p:spPr>
      </p:sp>
      <p:sp>
        <p:nvSpPr>
          <p:cNvPr name="Freeform 4" id="4"/>
          <p:cNvSpPr/>
          <p:nvPr/>
        </p:nvSpPr>
        <p:spPr>
          <a:xfrm flipH="false" flipV="true" rot="0">
            <a:off x="-1043023" y="4014734"/>
            <a:ext cx="5185989" cy="6648704"/>
          </a:xfrm>
          <a:custGeom>
            <a:avLst/>
            <a:gdLst/>
            <a:ahLst/>
            <a:cxnLst/>
            <a:rect r="r" b="b" t="t" l="l"/>
            <a:pathLst>
              <a:path h="6648704" w="5185989">
                <a:moveTo>
                  <a:pt x="0" y="6648705"/>
                </a:moveTo>
                <a:lnTo>
                  <a:pt x="5185989" y="6648705"/>
                </a:lnTo>
                <a:lnTo>
                  <a:pt x="5185989" y="0"/>
                </a:lnTo>
                <a:lnTo>
                  <a:pt x="0" y="0"/>
                </a:lnTo>
                <a:lnTo>
                  <a:pt x="0" y="6648705"/>
                </a:lnTo>
                <a:close/>
              </a:path>
            </a:pathLst>
          </a:custGeom>
          <a:blipFill>
            <a:blip r:embed="rId5">
              <a:alphaModFix amt="40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544601" y="-415827"/>
            <a:ext cx="2809405" cy="2242275"/>
          </a:xfrm>
          <a:custGeom>
            <a:avLst/>
            <a:gdLst/>
            <a:ahLst/>
            <a:cxnLst/>
            <a:rect r="r" b="b" t="t" l="l"/>
            <a:pathLst>
              <a:path h="2242275" w="2809405">
                <a:moveTo>
                  <a:pt x="0" y="0"/>
                </a:moveTo>
                <a:lnTo>
                  <a:pt x="2809404" y="0"/>
                </a:lnTo>
                <a:lnTo>
                  <a:pt x="2809404" y="2242275"/>
                </a:lnTo>
                <a:lnTo>
                  <a:pt x="0" y="2242275"/>
                </a:lnTo>
                <a:lnTo>
                  <a:pt x="0" y="0"/>
                </a:lnTo>
                <a:close/>
              </a:path>
            </a:pathLst>
          </a:custGeom>
          <a:blipFill>
            <a:blip r:embed="rId7">
              <a:alphaModFix amt="40000"/>
              <a:extLst>
                <a:ext uri="{96DAC541-7B7A-43D3-8B79-37D633B846F1}">
                  <asvg:svgBlip xmlns:asvg="http://schemas.microsoft.com/office/drawing/2016/SVG/main" r:embed="rId8"/>
                </a:ext>
              </a:extLst>
            </a:blip>
            <a:stretch>
              <a:fillRect l="0" t="0" r="0" b="0"/>
            </a:stretch>
          </a:blipFill>
        </p:spPr>
      </p:sp>
      <p:sp>
        <p:nvSpPr>
          <p:cNvPr name="Freeform 6" id="6"/>
          <p:cNvSpPr/>
          <p:nvPr/>
        </p:nvSpPr>
        <p:spPr>
          <a:xfrm flipH="true" flipV="true" rot="0">
            <a:off x="11711202" y="-1682416"/>
            <a:ext cx="8115113" cy="7017728"/>
          </a:xfrm>
          <a:custGeom>
            <a:avLst/>
            <a:gdLst/>
            <a:ahLst/>
            <a:cxnLst/>
            <a:rect r="r" b="b" t="t" l="l"/>
            <a:pathLst>
              <a:path h="7017728" w="8115113">
                <a:moveTo>
                  <a:pt x="8115112" y="7017728"/>
                </a:moveTo>
                <a:lnTo>
                  <a:pt x="0" y="7017728"/>
                </a:lnTo>
                <a:lnTo>
                  <a:pt x="0" y="0"/>
                </a:lnTo>
                <a:lnTo>
                  <a:pt x="8115112" y="0"/>
                </a:lnTo>
                <a:lnTo>
                  <a:pt x="8115112" y="7017728"/>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7" id="7"/>
          <p:cNvSpPr/>
          <p:nvPr/>
        </p:nvSpPr>
        <p:spPr>
          <a:xfrm flipH="false" flipV="false" rot="0">
            <a:off x="12259078" y="4514782"/>
            <a:ext cx="6314098" cy="6258849"/>
          </a:xfrm>
          <a:custGeom>
            <a:avLst/>
            <a:gdLst/>
            <a:ahLst/>
            <a:cxnLst/>
            <a:rect r="r" b="b" t="t" l="l"/>
            <a:pathLst>
              <a:path h="6258849" w="6314098">
                <a:moveTo>
                  <a:pt x="0" y="0"/>
                </a:moveTo>
                <a:lnTo>
                  <a:pt x="6314097" y="0"/>
                </a:lnTo>
                <a:lnTo>
                  <a:pt x="6314097" y="6258850"/>
                </a:lnTo>
                <a:lnTo>
                  <a:pt x="0" y="6258850"/>
                </a:lnTo>
                <a:lnTo>
                  <a:pt x="0" y="0"/>
                </a:lnTo>
                <a:close/>
              </a:path>
            </a:pathLst>
          </a:custGeom>
          <a:blipFill>
            <a:blip r:embed="rId4"/>
            <a:stretch>
              <a:fillRect l="0" t="0" r="0" b="0"/>
            </a:stretch>
          </a:blipFill>
        </p:spPr>
      </p:sp>
      <p:sp>
        <p:nvSpPr>
          <p:cNvPr name="Freeform 8" id="8"/>
          <p:cNvSpPr/>
          <p:nvPr/>
        </p:nvSpPr>
        <p:spPr>
          <a:xfrm flipH="false" flipV="false" rot="0">
            <a:off x="10892657" y="6464603"/>
            <a:ext cx="5240869" cy="4930610"/>
          </a:xfrm>
          <a:custGeom>
            <a:avLst/>
            <a:gdLst/>
            <a:ahLst/>
            <a:cxnLst/>
            <a:rect r="r" b="b" t="t" l="l"/>
            <a:pathLst>
              <a:path h="4930610" w="5240869">
                <a:moveTo>
                  <a:pt x="0" y="0"/>
                </a:moveTo>
                <a:lnTo>
                  <a:pt x="5240868" y="0"/>
                </a:lnTo>
                <a:lnTo>
                  <a:pt x="5240868" y="4930610"/>
                </a:lnTo>
                <a:lnTo>
                  <a:pt x="0" y="49306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401087" y="5585662"/>
            <a:ext cx="4829714" cy="6191941"/>
          </a:xfrm>
          <a:custGeom>
            <a:avLst/>
            <a:gdLst/>
            <a:ahLst/>
            <a:cxnLst/>
            <a:rect r="r" b="b" t="t" l="l"/>
            <a:pathLst>
              <a:path h="6191941" w="4829714">
                <a:moveTo>
                  <a:pt x="0" y="0"/>
                </a:moveTo>
                <a:lnTo>
                  <a:pt x="4829714" y="0"/>
                </a:lnTo>
                <a:lnTo>
                  <a:pt x="4829714" y="6191941"/>
                </a:lnTo>
                <a:lnTo>
                  <a:pt x="0" y="619194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0">
            <a:off x="14557480" y="2509895"/>
            <a:ext cx="3156500" cy="2519303"/>
          </a:xfrm>
          <a:custGeom>
            <a:avLst/>
            <a:gdLst/>
            <a:ahLst/>
            <a:cxnLst/>
            <a:rect r="r" b="b" t="t" l="l"/>
            <a:pathLst>
              <a:path h="2519303" w="3156500">
                <a:moveTo>
                  <a:pt x="3156501" y="2519303"/>
                </a:moveTo>
                <a:lnTo>
                  <a:pt x="0" y="2519303"/>
                </a:lnTo>
                <a:lnTo>
                  <a:pt x="0" y="0"/>
                </a:lnTo>
                <a:lnTo>
                  <a:pt x="3156501" y="0"/>
                </a:lnTo>
                <a:lnTo>
                  <a:pt x="3156501" y="2519303"/>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4413525" y="3903938"/>
            <a:ext cx="9460950" cy="3523552"/>
          </a:xfrm>
          <a:prstGeom prst="rect">
            <a:avLst/>
          </a:prstGeom>
        </p:spPr>
        <p:txBody>
          <a:bodyPr anchor="t" rtlCol="false" tIns="0" lIns="0" bIns="0" rIns="0">
            <a:spAutoFit/>
          </a:bodyPr>
          <a:lstStyle/>
          <a:p>
            <a:pPr algn="ctr">
              <a:lnSpc>
                <a:spcPts val="9099"/>
              </a:lnSpc>
            </a:pPr>
            <a:r>
              <a:rPr lang="en-US" sz="9578" spc="-478">
                <a:solidFill>
                  <a:srgbClr val="FFFFFF"/>
                </a:solidFill>
                <a:latin typeface="League Spartan"/>
              </a:rPr>
              <a:t>Engaging, Creating Value and Promoting </a:t>
            </a:r>
          </a:p>
        </p:txBody>
      </p:sp>
      <p:grpSp>
        <p:nvGrpSpPr>
          <p:cNvPr name="Group 12" id="12"/>
          <p:cNvGrpSpPr/>
          <p:nvPr/>
        </p:nvGrpSpPr>
        <p:grpSpPr>
          <a:xfrm rot="0">
            <a:off x="8340534" y="2452630"/>
            <a:ext cx="1606933" cy="1127811"/>
            <a:chOff x="0" y="0"/>
            <a:chExt cx="423225" cy="297037"/>
          </a:xfrm>
        </p:grpSpPr>
        <p:sp>
          <p:nvSpPr>
            <p:cNvPr name="Freeform 13" id="13"/>
            <p:cNvSpPr/>
            <p:nvPr/>
          </p:nvSpPr>
          <p:spPr>
            <a:xfrm flipH="false" flipV="false" rot="0">
              <a:off x="0" y="0"/>
              <a:ext cx="423225" cy="297037"/>
            </a:xfrm>
            <a:custGeom>
              <a:avLst/>
              <a:gdLst/>
              <a:ahLst/>
              <a:cxnLst/>
              <a:rect r="r" b="b" t="t" l="l"/>
              <a:pathLst>
                <a:path h="297037" w="423225">
                  <a:moveTo>
                    <a:pt x="0" y="0"/>
                  </a:moveTo>
                  <a:lnTo>
                    <a:pt x="423225" y="0"/>
                  </a:lnTo>
                  <a:lnTo>
                    <a:pt x="423225" y="297037"/>
                  </a:lnTo>
                  <a:lnTo>
                    <a:pt x="0" y="297037"/>
                  </a:lnTo>
                  <a:close/>
                </a:path>
              </a:pathLst>
            </a:custGeom>
            <a:solidFill>
              <a:srgbClr val="000000">
                <a:alpha val="0"/>
              </a:srgbClr>
            </a:solidFill>
            <a:ln w="38100" cap="sq">
              <a:solidFill>
                <a:srgbClr val="FFFFFF"/>
              </a:solidFill>
              <a:prstDash val="solid"/>
              <a:miter/>
            </a:ln>
          </p:spPr>
        </p:sp>
        <p:sp>
          <p:nvSpPr>
            <p:cNvPr name="TextBox 14" id="14"/>
            <p:cNvSpPr txBox="true"/>
            <p:nvPr/>
          </p:nvSpPr>
          <p:spPr>
            <a:xfrm>
              <a:off x="0" y="-28575"/>
              <a:ext cx="812800" cy="841375"/>
            </a:xfrm>
            <a:prstGeom prst="rect">
              <a:avLst/>
            </a:prstGeom>
          </p:spPr>
          <p:txBody>
            <a:bodyPr anchor="ctr" rtlCol="false" tIns="50800" lIns="50800" bIns="50800" rIns="50800"/>
            <a:lstStyle/>
            <a:p>
              <a:pPr algn="ctr">
                <a:lnSpc>
                  <a:spcPts val="3022"/>
                </a:lnSpc>
              </a:pPr>
            </a:p>
          </p:txBody>
        </p:sp>
      </p:grpSp>
      <p:sp>
        <p:nvSpPr>
          <p:cNvPr name="TextBox 15" id="15"/>
          <p:cNvSpPr txBox="true"/>
          <p:nvPr/>
        </p:nvSpPr>
        <p:spPr>
          <a:xfrm rot="0">
            <a:off x="8340534" y="2692850"/>
            <a:ext cx="1606933" cy="609270"/>
          </a:xfrm>
          <a:prstGeom prst="rect">
            <a:avLst/>
          </a:prstGeom>
        </p:spPr>
        <p:txBody>
          <a:bodyPr anchor="t" rtlCol="false" tIns="0" lIns="0" bIns="0" rIns="0">
            <a:spAutoFit/>
          </a:bodyPr>
          <a:lstStyle/>
          <a:p>
            <a:pPr algn="ctr">
              <a:lnSpc>
                <a:spcPts val="4908"/>
              </a:lnSpc>
            </a:pPr>
            <a:r>
              <a:rPr lang="en-US" sz="3775" spc="188">
                <a:solidFill>
                  <a:srgbClr val="FFFFFF"/>
                </a:solidFill>
                <a:latin typeface="Montserrat Ultra-Bold"/>
              </a:rPr>
              <a:t>03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DAFwjXrPZHk</dc:identifier>
  <dcterms:modified xsi:type="dcterms:W3CDTF">2011-08-01T06:04:30Z</dcterms:modified>
  <cp:revision>1</cp:revision>
  <dc:title>Arbisoft Ambassadorship</dc:title>
</cp:coreProperties>
</file>

<file path=docProps/thumbnail.jpeg>
</file>